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60" r:id="rId1"/>
  </p:sldMasterIdLst>
  <p:notesMasterIdLst>
    <p:notesMasterId r:id="rId22"/>
  </p:notesMasterIdLst>
  <p:sldIdLst>
    <p:sldId id="257" r:id="rId2"/>
    <p:sldId id="292" r:id="rId3"/>
    <p:sldId id="278" r:id="rId4"/>
    <p:sldId id="279" r:id="rId5"/>
    <p:sldId id="277" r:id="rId6"/>
    <p:sldId id="260" r:id="rId7"/>
    <p:sldId id="261" r:id="rId8"/>
    <p:sldId id="262" r:id="rId9"/>
    <p:sldId id="264" r:id="rId10"/>
    <p:sldId id="293" r:id="rId11"/>
    <p:sldId id="294" r:id="rId12"/>
    <p:sldId id="287" r:id="rId13"/>
    <p:sldId id="288" r:id="rId14"/>
    <p:sldId id="289" r:id="rId15"/>
    <p:sldId id="290" r:id="rId16"/>
    <p:sldId id="275" r:id="rId17"/>
    <p:sldId id="276" r:id="rId18"/>
    <p:sldId id="280" r:id="rId19"/>
    <p:sldId id="268" r:id="rId20"/>
    <p:sldId id="269" r:id="rId2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D3BFF3D1-0953-4564-8782-84EB6425171A}">
          <p14:sldIdLst>
            <p14:sldId id="257"/>
            <p14:sldId id="292"/>
            <p14:sldId id="278"/>
            <p14:sldId id="279"/>
            <p14:sldId id="277"/>
          </p14:sldIdLst>
        </p14:section>
        <p14:section name="מקטע ללא כותרת" id="{552BFD5F-3BE8-42FA-8B1C-75CC4DA3D0A5}">
          <p14:sldIdLst>
            <p14:sldId id="260"/>
            <p14:sldId id="261"/>
            <p14:sldId id="262"/>
            <p14:sldId id="264"/>
            <p14:sldId id="293"/>
            <p14:sldId id="294"/>
            <p14:sldId id="287"/>
            <p14:sldId id="288"/>
            <p14:sldId id="289"/>
            <p14:sldId id="290"/>
            <p14:sldId id="275"/>
            <p14:sldId id="276"/>
            <p14:sldId id="280"/>
            <p14:sldId id="268"/>
            <p14:sldId id="2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ke Blass" initials="MB" lastIdx="2" clrIdx="0">
    <p:extLst>
      <p:ext uri="{19B8F6BF-5375-455C-9EA6-DF929625EA0E}">
        <p15:presenceInfo xmlns:p15="http://schemas.microsoft.com/office/powerpoint/2012/main" userId="f7b75eed2c2ded5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636" autoAdjust="0"/>
    <p:restoredTop sz="94660"/>
  </p:normalViewPr>
  <p:slideViewPr>
    <p:cSldViewPr snapToGrid="0">
      <p:cViewPr varScale="1">
        <p:scale>
          <a:sx n="72" d="100"/>
          <a:sy n="72" d="100"/>
        </p:scale>
        <p:origin x="72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07-03T13:36:48.818" idx="1">
    <p:pos x="7670" y="10"/>
    <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528B329-196D-44A6-B6B1-2C2F60A527A9}" type="datetimeFigureOut">
              <a:rPr lang="he-IL" smtClean="0"/>
              <a:t>ו'/תמוז/תשע"ט</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FD9ADAF-2653-4D09-ABCA-30850AEA4E0F}" type="slidenum">
              <a:rPr lang="he-IL" smtClean="0"/>
              <a:t>‹#›</a:t>
            </a:fld>
            <a:endParaRPr lang="he-IL"/>
          </a:p>
        </p:txBody>
      </p:sp>
    </p:spTree>
    <p:extLst>
      <p:ext uri="{BB962C8B-B14F-4D97-AF65-F5344CB8AC3E}">
        <p14:creationId xmlns:p14="http://schemas.microsoft.com/office/powerpoint/2010/main" val="50138426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FD9ADAF-2653-4D09-ABCA-30850AEA4E0F}" type="slidenum">
              <a:rPr lang="he-IL" smtClean="0">
                <a:solidFill>
                  <a:prstClr val="black"/>
                </a:solidFill>
              </a:rPr>
              <a:pPr/>
              <a:t>2</a:t>
            </a:fld>
            <a:endParaRPr lang="he-IL">
              <a:solidFill>
                <a:prstClr val="black"/>
              </a:solidFill>
            </a:endParaRPr>
          </a:p>
        </p:txBody>
      </p:sp>
    </p:spTree>
    <p:extLst>
      <p:ext uri="{BB962C8B-B14F-4D97-AF65-F5344CB8AC3E}">
        <p14:creationId xmlns:p14="http://schemas.microsoft.com/office/powerpoint/2010/main" val="3868856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a:t>לחץ כדי לערוך סגנון כותרת של תבנית בסיס</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a:t>לחץ כדי לערוך סגנון כותרת משנה של תבנית בסיס</a:t>
            </a:r>
            <a:endParaRPr kumimoji="0" lang="en-US"/>
          </a:p>
        </p:txBody>
      </p:sp>
      <p:sp>
        <p:nvSpPr>
          <p:cNvPr id="30" name="Date Placeholder 29"/>
          <p:cNvSpPr>
            <a:spLocks noGrp="1"/>
          </p:cNvSpPr>
          <p:nvPr>
            <p:ph type="dt" sz="half" idx="10"/>
          </p:nvPr>
        </p:nvSpPr>
        <p:spPr/>
        <p:txBody>
          <a:bodyPr/>
          <a:lstStyle/>
          <a:p>
            <a:fld id="{7B8290DC-9746-41F2-B8AC-C2D5F895A9BC}" type="datetime8">
              <a:rPr lang="he-IL" smtClean="0">
                <a:solidFill>
                  <a:srgbClr val="04617B">
                    <a:shade val="90000"/>
                  </a:srgbClr>
                </a:solidFill>
              </a:rPr>
              <a:t>09 יולי 19</a:t>
            </a:fld>
            <a:endParaRPr lang="he-IL">
              <a:solidFill>
                <a:srgbClr val="04617B">
                  <a:shade val="90000"/>
                </a:srgbClr>
              </a:solidFill>
            </a:endParaRPr>
          </a:p>
        </p:txBody>
      </p:sp>
      <p:sp>
        <p:nvSpPr>
          <p:cNvPr id="19" name="Footer Placeholder 18"/>
          <p:cNvSpPr>
            <a:spLocks noGrp="1"/>
          </p:cNvSpPr>
          <p:nvPr>
            <p:ph type="ftr" sz="quarter" idx="11"/>
          </p:nvPr>
        </p:nvSpPr>
        <p:spPr/>
        <p:txBody>
          <a:bodyPr/>
          <a:lstStyle/>
          <a:p>
            <a:endParaRPr lang="he-IL">
              <a:solidFill>
                <a:srgbClr val="04617B">
                  <a:shade val="90000"/>
                </a:srgbClr>
              </a:solidFill>
            </a:endParaRPr>
          </a:p>
        </p:txBody>
      </p:sp>
      <p:sp>
        <p:nvSpPr>
          <p:cNvPr id="27" name="Slide Number Placeholder 26"/>
          <p:cNvSpPr>
            <a:spLocks noGrp="1"/>
          </p:cNvSpPr>
          <p:nvPr>
            <p:ph type="sldNum" sz="quarter" idx="12"/>
          </p:nvPr>
        </p:nvSpPr>
        <p:spPr/>
        <p:txBody>
          <a:body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spTree>
    <p:extLst>
      <p:ext uri="{BB962C8B-B14F-4D97-AF65-F5344CB8AC3E}">
        <p14:creationId xmlns:p14="http://schemas.microsoft.com/office/powerpoint/2010/main" val="2067680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he-IL"/>
              <a:t>לחץ כדי לערוך סגנון כותרת של תבנית בסיס</a:t>
            </a:r>
            <a:endParaRPr kumimoji="0" lang="en-US"/>
          </a:p>
        </p:txBody>
      </p:sp>
      <p:sp>
        <p:nvSpPr>
          <p:cNvPr id="3" name="Content Placeholder 2"/>
          <p:cNvSpPr>
            <a:spLocks noGrp="1"/>
          </p:cNvSpPr>
          <p:nvPr>
            <p:ph idx="1"/>
          </p:nvPr>
        </p:nvSpPr>
        <p:spPr/>
        <p:txBody>
          <a:body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Date Placeholder 3"/>
          <p:cNvSpPr>
            <a:spLocks noGrp="1"/>
          </p:cNvSpPr>
          <p:nvPr>
            <p:ph type="dt" sz="half" idx="10"/>
          </p:nvPr>
        </p:nvSpPr>
        <p:spPr/>
        <p:txBody>
          <a:bodyPr/>
          <a:lstStyle/>
          <a:p>
            <a:fld id="{8AB5EFDE-F69A-40D9-B732-FA9422FA9533}" type="datetime8">
              <a:rPr lang="he-IL" smtClean="0">
                <a:solidFill>
                  <a:srgbClr val="04617B">
                    <a:shade val="90000"/>
                  </a:srgbClr>
                </a:solidFill>
              </a:rPr>
              <a:t>09 יולי 19</a:t>
            </a:fld>
            <a:endParaRPr lang="he-IL">
              <a:solidFill>
                <a:srgbClr val="04617B">
                  <a:shade val="90000"/>
                </a:srgbClr>
              </a:solidFill>
            </a:endParaRPr>
          </a:p>
        </p:txBody>
      </p:sp>
      <p:sp>
        <p:nvSpPr>
          <p:cNvPr id="5" name="Footer Placeholder 4"/>
          <p:cNvSpPr>
            <a:spLocks noGrp="1"/>
          </p:cNvSpPr>
          <p:nvPr>
            <p:ph type="ftr" sz="quarter" idx="11"/>
          </p:nvPr>
        </p:nvSpPr>
        <p:spPr/>
        <p:txBody>
          <a:bodyPr/>
          <a:lstStyle/>
          <a:p>
            <a:endParaRPr lang="he-IL">
              <a:solidFill>
                <a:srgbClr val="04617B">
                  <a:shade val="90000"/>
                </a:srgbClr>
              </a:solidFill>
            </a:endParaRPr>
          </a:p>
        </p:txBody>
      </p:sp>
      <p:sp>
        <p:nvSpPr>
          <p:cNvPr id="6" name="Slide Number Placeholder 5"/>
          <p:cNvSpPr>
            <a:spLocks noGrp="1"/>
          </p:cNvSpPr>
          <p:nvPr>
            <p:ph type="sldNum" sz="quarter" idx="12"/>
          </p:nvPr>
        </p:nvSpPr>
        <p:spPr/>
        <p:txBody>
          <a:body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spTree>
    <p:extLst>
      <p:ext uri="{BB962C8B-B14F-4D97-AF65-F5344CB8AC3E}">
        <p14:creationId xmlns:p14="http://schemas.microsoft.com/office/powerpoint/2010/main" val="1367029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a:t>לחץ כדי לערוך סגנון כותרת של תבנית בסיס</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a:t>לחץ כדי לערוך סגנונות טקסט של תבנית בסיס</a:t>
            </a:r>
          </a:p>
        </p:txBody>
      </p:sp>
      <p:sp>
        <p:nvSpPr>
          <p:cNvPr id="4" name="Date Placeholder 3"/>
          <p:cNvSpPr>
            <a:spLocks noGrp="1"/>
          </p:cNvSpPr>
          <p:nvPr>
            <p:ph type="dt" sz="half" idx="10"/>
          </p:nvPr>
        </p:nvSpPr>
        <p:spPr/>
        <p:txBody>
          <a:bodyPr/>
          <a:lstStyle/>
          <a:p>
            <a:fld id="{39079A7A-86F3-440D-8A11-3A28A6A8B945}" type="datetime8">
              <a:rPr lang="he-IL" smtClean="0">
                <a:solidFill>
                  <a:srgbClr val="04617B">
                    <a:shade val="90000"/>
                  </a:srgbClr>
                </a:solidFill>
              </a:rPr>
              <a:t>09 יולי 19</a:t>
            </a:fld>
            <a:endParaRPr lang="he-IL">
              <a:solidFill>
                <a:srgbClr val="04617B">
                  <a:shade val="90000"/>
                </a:srgbClr>
              </a:solidFill>
            </a:endParaRPr>
          </a:p>
        </p:txBody>
      </p:sp>
      <p:sp>
        <p:nvSpPr>
          <p:cNvPr id="5" name="Footer Placeholder 4"/>
          <p:cNvSpPr>
            <a:spLocks noGrp="1"/>
          </p:cNvSpPr>
          <p:nvPr>
            <p:ph type="ftr" sz="quarter" idx="11"/>
          </p:nvPr>
        </p:nvSpPr>
        <p:spPr/>
        <p:txBody>
          <a:bodyPr/>
          <a:lstStyle/>
          <a:p>
            <a:endParaRPr lang="he-IL">
              <a:solidFill>
                <a:srgbClr val="04617B">
                  <a:shade val="90000"/>
                </a:srgbClr>
              </a:solidFill>
            </a:endParaRPr>
          </a:p>
        </p:txBody>
      </p:sp>
      <p:sp>
        <p:nvSpPr>
          <p:cNvPr id="6" name="Slide Number Placeholder 5"/>
          <p:cNvSpPr>
            <a:spLocks noGrp="1"/>
          </p:cNvSpPr>
          <p:nvPr>
            <p:ph type="sldNum" sz="quarter" idx="12"/>
          </p:nvPr>
        </p:nvSpPr>
        <p:spPr/>
        <p:txBody>
          <a:body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spTree>
    <p:extLst>
      <p:ext uri="{BB962C8B-B14F-4D97-AF65-F5344CB8AC3E}">
        <p14:creationId xmlns:p14="http://schemas.microsoft.com/office/powerpoint/2010/main" val="378745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he-IL"/>
              <a:t>לחץ כדי לערוך סגנון כותרת של תבנית בסיס</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5" name="Date Placeholder 4"/>
          <p:cNvSpPr>
            <a:spLocks noGrp="1"/>
          </p:cNvSpPr>
          <p:nvPr>
            <p:ph type="dt" sz="half" idx="10"/>
          </p:nvPr>
        </p:nvSpPr>
        <p:spPr/>
        <p:txBody>
          <a:bodyPr/>
          <a:lstStyle/>
          <a:p>
            <a:fld id="{1F1D5A7F-0CCE-44DE-917A-5CB8D88BED69}" type="datetime8">
              <a:rPr lang="he-IL" smtClean="0">
                <a:solidFill>
                  <a:srgbClr val="04617B">
                    <a:shade val="90000"/>
                  </a:srgbClr>
                </a:solidFill>
              </a:rPr>
              <a:t>09 יולי 19</a:t>
            </a:fld>
            <a:endParaRPr lang="he-IL">
              <a:solidFill>
                <a:srgbClr val="04617B">
                  <a:shade val="90000"/>
                </a:srgbClr>
              </a:solidFill>
            </a:endParaRPr>
          </a:p>
        </p:txBody>
      </p:sp>
      <p:sp>
        <p:nvSpPr>
          <p:cNvPr id="6" name="Footer Placeholder 5"/>
          <p:cNvSpPr>
            <a:spLocks noGrp="1"/>
          </p:cNvSpPr>
          <p:nvPr>
            <p:ph type="ftr" sz="quarter" idx="11"/>
          </p:nvPr>
        </p:nvSpPr>
        <p:spPr/>
        <p:txBody>
          <a:bodyPr/>
          <a:lstStyle/>
          <a:p>
            <a:endParaRPr lang="he-IL">
              <a:solidFill>
                <a:srgbClr val="04617B">
                  <a:shade val="90000"/>
                </a:srgbClr>
              </a:solidFill>
            </a:endParaRPr>
          </a:p>
        </p:txBody>
      </p:sp>
      <p:sp>
        <p:nvSpPr>
          <p:cNvPr id="7" name="Slide Number Placeholder 6"/>
          <p:cNvSpPr>
            <a:spLocks noGrp="1"/>
          </p:cNvSpPr>
          <p:nvPr>
            <p:ph type="sldNum" sz="quarter" idx="12"/>
          </p:nvPr>
        </p:nvSpPr>
        <p:spPr/>
        <p:txBody>
          <a:body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spTree>
    <p:extLst>
      <p:ext uri="{BB962C8B-B14F-4D97-AF65-F5344CB8AC3E}">
        <p14:creationId xmlns:p14="http://schemas.microsoft.com/office/powerpoint/2010/main" val="3666741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he-IL"/>
              <a:t>לחץ כדי לערוך סגנון כותרת של תבנית בסיס</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a:t>לחץ כדי לערוך סגנונות טקסט של תבנית בסיס</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a:t>לחץ כדי לערוך סגנונות טקסט של תבנית בסיס</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7" name="Date Placeholder 6"/>
          <p:cNvSpPr>
            <a:spLocks noGrp="1"/>
          </p:cNvSpPr>
          <p:nvPr>
            <p:ph type="dt" sz="half" idx="10"/>
          </p:nvPr>
        </p:nvSpPr>
        <p:spPr/>
        <p:txBody>
          <a:bodyPr/>
          <a:lstStyle/>
          <a:p>
            <a:fld id="{BC62A478-B5D3-45DA-87DF-BE2DF06C6894}" type="datetime8">
              <a:rPr lang="he-IL" smtClean="0">
                <a:solidFill>
                  <a:srgbClr val="04617B">
                    <a:shade val="90000"/>
                  </a:srgbClr>
                </a:solidFill>
              </a:rPr>
              <a:t>09 יולי 19</a:t>
            </a:fld>
            <a:endParaRPr lang="he-IL">
              <a:solidFill>
                <a:srgbClr val="04617B">
                  <a:shade val="90000"/>
                </a:srgbClr>
              </a:solidFill>
            </a:endParaRPr>
          </a:p>
        </p:txBody>
      </p:sp>
      <p:sp>
        <p:nvSpPr>
          <p:cNvPr id="8" name="Footer Placeholder 7"/>
          <p:cNvSpPr>
            <a:spLocks noGrp="1"/>
          </p:cNvSpPr>
          <p:nvPr>
            <p:ph type="ftr" sz="quarter" idx="11"/>
          </p:nvPr>
        </p:nvSpPr>
        <p:spPr/>
        <p:txBody>
          <a:bodyPr/>
          <a:lstStyle/>
          <a:p>
            <a:endParaRPr lang="he-IL">
              <a:solidFill>
                <a:srgbClr val="04617B">
                  <a:shade val="90000"/>
                </a:srgbClr>
              </a:solidFill>
            </a:endParaRPr>
          </a:p>
        </p:txBody>
      </p:sp>
      <p:sp>
        <p:nvSpPr>
          <p:cNvPr id="9" name="Slide Number Placeholder 8"/>
          <p:cNvSpPr>
            <a:spLocks noGrp="1"/>
          </p:cNvSpPr>
          <p:nvPr>
            <p:ph type="sldNum" sz="quarter" idx="12"/>
          </p:nvPr>
        </p:nvSpPr>
        <p:spPr/>
        <p:txBody>
          <a:body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spTree>
    <p:extLst>
      <p:ext uri="{BB962C8B-B14F-4D97-AF65-F5344CB8AC3E}">
        <p14:creationId xmlns:p14="http://schemas.microsoft.com/office/powerpoint/2010/main" val="3030658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e-IL"/>
              <a:t>לחץ כדי לערוך סגנון כותרת של תבנית בסיס</a:t>
            </a:r>
            <a:endParaRPr kumimoji="0" lang="en-US"/>
          </a:p>
        </p:txBody>
      </p:sp>
      <p:sp>
        <p:nvSpPr>
          <p:cNvPr id="3" name="Date Placeholder 2"/>
          <p:cNvSpPr>
            <a:spLocks noGrp="1"/>
          </p:cNvSpPr>
          <p:nvPr>
            <p:ph type="dt" sz="half" idx="10"/>
          </p:nvPr>
        </p:nvSpPr>
        <p:spPr/>
        <p:txBody>
          <a:bodyPr/>
          <a:lstStyle/>
          <a:p>
            <a:fld id="{5A516047-3AB4-4DBC-A23B-113BB649DAEA}" type="datetime8">
              <a:rPr lang="he-IL" smtClean="0">
                <a:solidFill>
                  <a:srgbClr val="04617B">
                    <a:shade val="90000"/>
                  </a:srgbClr>
                </a:solidFill>
              </a:rPr>
              <a:t>09 יולי 19</a:t>
            </a:fld>
            <a:endParaRPr lang="he-IL">
              <a:solidFill>
                <a:srgbClr val="04617B">
                  <a:shade val="90000"/>
                </a:srgbClr>
              </a:solidFill>
            </a:endParaRPr>
          </a:p>
        </p:txBody>
      </p:sp>
      <p:sp>
        <p:nvSpPr>
          <p:cNvPr id="4" name="Footer Placeholder 3"/>
          <p:cNvSpPr>
            <a:spLocks noGrp="1"/>
          </p:cNvSpPr>
          <p:nvPr>
            <p:ph type="ftr" sz="quarter" idx="11"/>
          </p:nvPr>
        </p:nvSpPr>
        <p:spPr/>
        <p:txBody>
          <a:bodyPr/>
          <a:lstStyle/>
          <a:p>
            <a:endParaRPr lang="he-IL">
              <a:solidFill>
                <a:srgbClr val="04617B">
                  <a:shade val="90000"/>
                </a:srgbClr>
              </a:solidFill>
            </a:endParaRPr>
          </a:p>
        </p:txBody>
      </p:sp>
      <p:sp>
        <p:nvSpPr>
          <p:cNvPr id="5" name="Slide Number Placeholder 4"/>
          <p:cNvSpPr>
            <a:spLocks noGrp="1"/>
          </p:cNvSpPr>
          <p:nvPr>
            <p:ph type="sldNum" sz="quarter" idx="12"/>
          </p:nvPr>
        </p:nvSpPr>
        <p:spPr/>
        <p:txBody>
          <a:body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spTree>
    <p:extLst>
      <p:ext uri="{BB962C8B-B14F-4D97-AF65-F5344CB8AC3E}">
        <p14:creationId xmlns:p14="http://schemas.microsoft.com/office/powerpoint/2010/main" val="2115371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F5D98A-F216-45BA-A544-A4B45A38C38C}" type="datetime8">
              <a:rPr lang="he-IL" smtClean="0">
                <a:solidFill>
                  <a:srgbClr val="04617B">
                    <a:shade val="90000"/>
                  </a:srgbClr>
                </a:solidFill>
              </a:rPr>
              <a:t>09 יולי 19</a:t>
            </a:fld>
            <a:endParaRPr lang="he-IL">
              <a:solidFill>
                <a:srgbClr val="04617B">
                  <a:shade val="90000"/>
                </a:srgbClr>
              </a:solidFill>
            </a:endParaRPr>
          </a:p>
        </p:txBody>
      </p:sp>
      <p:sp>
        <p:nvSpPr>
          <p:cNvPr id="3" name="Footer Placeholder 2"/>
          <p:cNvSpPr>
            <a:spLocks noGrp="1"/>
          </p:cNvSpPr>
          <p:nvPr>
            <p:ph type="ftr" sz="quarter" idx="11"/>
          </p:nvPr>
        </p:nvSpPr>
        <p:spPr/>
        <p:txBody>
          <a:bodyPr/>
          <a:lstStyle/>
          <a:p>
            <a:endParaRPr lang="he-IL">
              <a:solidFill>
                <a:srgbClr val="04617B">
                  <a:shade val="90000"/>
                </a:srgbClr>
              </a:solidFill>
            </a:endParaRPr>
          </a:p>
        </p:txBody>
      </p:sp>
      <p:sp>
        <p:nvSpPr>
          <p:cNvPr id="4" name="Slide Number Placeholder 3"/>
          <p:cNvSpPr>
            <a:spLocks noGrp="1"/>
          </p:cNvSpPr>
          <p:nvPr>
            <p:ph type="sldNum" sz="quarter" idx="12"/>
          </p:nvPr>
        </p:nvSpPr>
        <p:spPr/>
        <p:txBody>
          <a:body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spTree>
    <p:extLst>
      <p:ext uri="{BB962C8B-B14F-4D97-AF65-F5344CB8AC3E}">
        <p14:creationId xmlns:p14="http://schemas.microsoft.com/office/powerpoint/2010/main" val="709913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e-IL"/>
              <a:t>לחץ כדי לערוך סגנון כותרת של תבנית בסיס</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e-IL"/>
              <a:t>לחץ כדי לערוך סגנונות טקסט של תבנית בסיס</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5" name="Date Placeholder 4"/>
          <p:cNvSpPr>
            <a:spLocks noGrp="1"/>
          </p:cNvSpPr>
          <p:nvPr>
            <p:ph type="dt" sz="half" idx="10"/>
          </p:nvPr>
        </p:nvSpPr>
        <p:spPr/>
        <p:txBody>
          <a:bodyPr/>
          <a:lstStyle/>
          <a:p>
            <a:fld id="{C3D6891E-2271-4555-AA21-9C578A2FE961}" type="datetime8">
              <a:rPr lang="he-IL" smtClean="0">
                <a:solidFill>
                  <a:srgbClr val="04617B">
                    <a:shade val="90000"/>
                  </a:srgbClr>
                </a:solidFill>
              </a:rPr>
              <a:t>09 יולי 19</a:t>
            </a:fld>
            <a:endParaRPr lang="he-IL">
              <a:solidFill>
                <a:srgbClr val="04617B">
                  <a:shade val="90000"/>
                </a:srgbClr>
              </a:solidFill>
            </a:endParaRPr>
          </a:p>
        </p:txBody>
      </p:sp>
      <p:sp>
        <p:nvSpPr>
          <p:cNvPr id="6" name="Footer Placeholder 5"/>
          <p:cNvSpPr>
            <a:spLocks noGrp="1"/>
          </p:cNvSpPr>
          <p:nvPr>
            <p:ph type="ftr" sz="quarter" idx="11"/>
          </p:nvPr>
        </p:nvSpPr>
        <p:spPr/>
        <p:txBody>
          <a:bodyPr/>
          <a:lstStyle/>
          <a:p>
            <a:endParaRPr lang="he-IL">
              <a:solidFill>
                <a:srgbClr val="04617B">
                  <a:shade val="90000"/>
                </a:srgbClr>
              </a:solidFill>
            </a:endParaRPr>
          </a:p>
        </p:txBody>
      </p:sp>
      <p:sp>
        <p:nvSpPr>
          <p:cNvPr id="7" name="Slide Number Placeholder 6"/>
          <p:cNvSpPr>
            <a:spLocks noGrp="1"/>
          </p:cNvSpPr>
          <p:nvPr>
            <p:ph type="sldNum" sz="quarter" idx="12"/>
          </p:nvPr>
        </p:nvSpPr>
        <p:spPr/>
        <p:txBody>
          <a:body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spTree>
    <p:extLst>
      <p:ext uri="{BB962C8B-B14F-4D97-AF65-F5344CB8AC3E}">
        <p14:creationId xmlns:p14="http://schemas.microsoft.com/office/powerpoint/2010/main" val="281796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he-IL"/>
              <a:t>לחץ כדי לערוך סגנון כותרת של תבנית בסיס</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e-IL"/>
              <a:t>לחץ כדי לערוך סגנונות טקסט של תבנית בסיס</a:t>
            </a:r>
          </a:p>
        </p:txBody>
      </p:sp>
      <p:sp>
        <p:nvSpPr>
          <p:cNvPr id="5" name="Date Placeholder 4"/>
          <p:cNvSpPr>
            <a:spLocks noGrp="1"/>
          </p:cNvSpPr>
          <p:nvPr>
            <p:ph type="dt" sz="half" idx="10"/>
          </p:nvPr>
        </p:nvSpPr>
        <p:spPr/>
        <p:txBody>
          <a:bodyPr/>
          <a:lstStyle/>
          <a:p>
            <a:fld id="{C1A70A8A-E8DF-4208-9ACE-530E9D239DFE}" type="datetime8">
              <a:rPr lang="he-IL" smtClean="0">
                <a:solidFill>
                  <a:srgbClr val="04617B">
                    <a:shade val="90000"/>
                  </a:srgbClr>
                </a:solidFill>
              </a:rPr>
              <a:t>09 יולי 19</a:t>
            </a:fld>
            <a:endParaRPr lang="he-IL">
              <a:solidFill>
                <a:srgbClr val="04617B">
                  <a:shade val="90000"/>
                </a:srgbClr>
              </a:solidFill>
            </a:endParaRPr>
          </a:p>
        </p:txBody>
      </p:sp>
      <p:sp>
        <p:nvSpPr>
          <p:cNvPr id="6" name="Footer Placeholder 5"/>
          <p:cNvSpPr>
            <a:spLocks noGrp="1"/>
          </p:cNvSpPr>
          <p:nvPr>
            <p:ph type="ftr" sz="quarter" idx="11"/>
          </p:nvPr>
        </p:nvSpPr>
        <p:spPr/>
        <p:txBody>
          <a:bodyPr/>
          <a:lstStyle/>
          <a:p>
            <a:endParaRPr lang="he-IL">
              <a:solidFill>
                <a:srgbClr val="04617B">
                  <a:shade val="90000"/>
                </a:srgbClr>
              </a:solidFill>
            </a:endParaRPr>
          </a:p>
        </p:txBody>
      </p:sp>
      <p:sp>
        <p:nvSpPr>
          <p:cNvPr id="7" name="Slide Number Placeholder 6"/>
          <p:cNvSpPr>
            <a:spLocks noGrp="1"/>
          </p:cNvSpPr>
          <p:nvPr>
            <p:ph type="sldNum" sz="quarter" idx="12"/>
          </p:nvPr>
        </p:nvSpPr>
        <p:spPr>
          <a:xfrm>
            <a:off x="10769600" y="6356351"/>
            <a:ext cx="812800" cy="365125"/>
          </a:xfrm>
        </p:spPr>
        <p:txBody>
          <a:body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e-IL"/>
              <a:t>לחץ על הסמל כדי להוסיף תמונה</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algn="l" rtl="0"/>
            <a:endParaRPr lang="en-US" sz="1800">
              <a:solidFill>
                <a:prstClr val="black"/>
              </a:solidFill>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algn="l" rtl="0"/>
            <a:endParaRPr lang="en-US" sz="1800">
              <a:solidFill>
                <a:prstClr val="black"/>
              </a:solidFill>
            </a:endParaRPr>
          </a:p>
        </p:txBody>
      </p:sp>
    </p:spTree>
    <p:extLst>
      <p:ext uri="{BB962C8B-B14F-4D97-AF65-F5344CB8AC3E}">
        <p14:creationId xmlns:p14="http://schemas.microsoft.com/office/powerpoint/2010/main" val="808570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he-IL"/>
              <a:t>לחץ כדי לערוך סגנון כותרת של תבנית בסיס</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Date Placeholder 3"/>
          <p:cNvSpPr>
            <a:spLocks noGrp="1"/>
          </p:cNvSpPr>
          <p:nvPr>
            <p:ph type="dt" sz="half" idx="10"/>
          </p:nvPr>
        </p:nvSpPr>
        <p:spPr/>
        <p:txBody>
          <a:bodyPr/>
          <a:lstStyle/>
          <a:p>
            <a:fld id="{FD6A97DC-144F-4D5B-9932-C65F7A29FBDE}" type="datetime8">
              <a:rPr lang="he-IL" smtClean="0">
                <a:solidFill>
                  <a:srgbClr val="04617B">
                    <a:shade val="90000"/>
                  </a:srgbClr>
                </a:solidFill>
              </a:rPr>
              <a:t>09 יולי 19</a:t>
            </a:fld>
            <a:endParaRPr lang="he-IL">
              <a:solidFill>
                <a:srgbClr val="04617B">
                  <a:shade val="90000"/>
                </a:srgbClr>
              </a:solidFill>
            </a:endParaRPr>
          </a:p>
        </p:txBody>
      </p:sp>
      <p:sp>
        <p:nvSpPr>
          <p:cNvPr id="5" name="Footer Placeholder 4"/>
          <p:cNvSpPr>
            <a:spLocks noGrp="1"/>
          </p:cNvSpPr>
          <p:nvPr>
            <p:ph type="ftr" sz="quarter" idx="11"/>
          </p:nvPr>
        </p:nvSpPr>
        <p:spPr/>
        <p:txBody>
          <a:bodyPr/>
          <a:lstStyle/>
          <a:p>
            <a:endParaRPr lang="he-IL">
              <a:solidFill>
                <a:srgbClr val="04617B">
                  <a:shade val="90000"/>
                </a:srgbClr>
              </a:solidFill>
            </a:endParaRPr>
          </a:p>
        </p:txBody>
      </p:sp>
      <p:sp>
        <p:nvSpPr>
          <p:cNvPr id="6" name="Slide Number Placeholder 5"/>
          <p:cNvSpPr>
            <a:spLocks noGrp="1"/>
          </p:cNvSpPr>
          <p:nvPr>
            <p:ph type="sldNum" sz="quarter" idx="12"/>
          </p:nvPr>
        </p:nvSpPr>
        <p:spPr/>
        <p:txBody>
          <a:body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spTree>
    <p:extLst>
      <p:ext uri="{BB962C8B-B14F-4D97-AF65-F5344CB8AC3E}">
        <p14:creationId xmlns:p14="http://schemas.microsoft.com/office/powerpoint/2010/main" val="1027334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he-IL"/>
              <a:t>לחץ כדי לערוך סגנון כותרת של תבנית בסיס</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Date Placeholder 3"/>
          <p:cNvSpPr>
            <a:spLocks noGrp="1"/>
          </p:cNvSpPr>
          <p:nvPr>
            <p:ph type="dt" sz="half" idx="10"/>
          </p:nvPr>
        </p:nvSpPr>
        <p:spPr/>
        <p:txBody>
          <a:bodyPr/>
          <a:lstStyle/>
          <a:p>
            <a:fld id="{ACF4B035-426C-46F3-847A-8A6021E3385E}" type="datetime8">
              <a:rPr lang="he-IL" smtClean="0">
                <a:solidFill>
                  <a:srgbClr val="04617B">
                    <a:shade val="90000"/>
                  </a:srgbClr>
                </a:solidFill>
              </a:rPr>
              <a:t>09 יולי 19</a:t>
            </a:fld>
            <a:endParaRPr lang="he-IL">
              <a:solidFill>
                <a:srgbClr val="04617B">
                  <a:shade val="90000"/>
                </a:srgbClr>
              </a:solidFill>
            </a:endParaRPr>
          </a:p>
        </p:txBody>
      </p:sp>
      <p:sp>
        <p:nvSpPr>
          <p:cNvPr id="5" name="Footer Placeholder 4"/>
          <p:cNvSpPr>
            <a:spLocks noGrp="1"/>
          </p:cNvSpPr>
          <p:nvPr>
            <p:ph type="ftr" sz="quarter" idx="11"/>
          </p:nvPr>
        </p:nvSpPr>
        <p:spPr/>
        <p:txBody>
          <a:bodyPr/>
          <a:lstStyle/>
          <a:p>
            <a:endParaRPr lang="he-IL">
              <a:solidFill>
                <a:srgbClr val="04617B">
                  <a:shade val="90000"/>
                </a:srgbClr>
              </a:solidFill>
            </a:endParaRPr>
          </a:p>
        </p:txBody>
      </p:sp>
      <p:sp>
        <p:nvSpPr>
          <p:cNvPr id="6" name="Slide Number Placeholder 5"/>
          <p:cNvSpPr>
            <a:spLocks noGrp="1"/>
          </p:cNvSpPr>
          <p:nvPr>
            <p:ph type="sldNum" sz="quarter" idx="12"/>
          </p:nvPr>
        </p:nvSpPr>
        <p:spPr/>
        <p:txBody>
          <a:body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spTree>
    <p:extLst>
      <p:ext uri="{BB962C8B-B14F-4D97-AF65-F5344CB8AC3E}">
        <p14:creationId xmlns:p14="http://schemas.microsoft.com/office/powerpoint/2010/main" val="3732790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algn="l" rtl="0"/>
            <a:endParaRPr lang="en-US" sz="1800">
              <a:solidFill>
                <a:prstClr val="black"/>
              </a:solidFill>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algn="l" rtl="0"/>
            <a:endParaRPr lang="en-US" sz="1800">
              <a:solidFill>
                <a:prstClr val="black"/>
              </a:solidFill>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he-IL"/>
              <a:t>לחץ כדי לערוך סגנון כותרת של תבנית בסיס</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he-IL"/>
              <a:t>לחץ כדי לערוך סגנונות טקסט של תבנית בסיס</a:t>
            </a:r>
          </a:p>
          <a:p>
            <a:pPr lvl="1" eaLnBrk="1" latinLnBrk="0" hangingPunct="1"/>
            <a:r>
              <a:rPr kumimoji="0" lang="he-IL"/>
              <a:t>רמה שנייה</a:t>
            </a:r>
          </a:p>
          <a:p>
            <a:pPr lvl="2" eaLnBrk="1" latinLnBrk="0" hangingPunct="1"/>
            <a:r>
              <a:rPr kumimoji="0" lang="he-IL"/>
              <a:t>רמה שלישית</a:t>
            </a:r>
          </a:p>
          <a:p>
            <a:pPr lvl="3" eaLnBrk="1" latinLnBrk="0" hangingPunct="1"/>
            <a:r>
              <a:rPr kumimoji="0" lang="he-IL"/>
              <a:t>רמה רביעית</a:t>
            </a:r>
          </a:p>
          <a:p>
            <a:pPr lvl="4" eaLnBrk="1" latinLnBrk="0" hangingPunct="1"/>
            <a:r>
              <a:rPr kumimoji="0" lang="he-IL"/>
              <a:t>רמה חמישית</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2BA016F-DC96-43CC-BFAC-4692983FA2DD}" type="datetime8">
              <a:rPr lang="he-IL" smtClean="0">
                <a:solidFill>
                  <a:srgbClr val="04617B">
                    <a:shade val="90000"/>
                  </a:srgbClr>
                </a:solidFill>
              </a:rPr>
              <a:t>09 יולי 19</a:t>
            </a:fld>
            <a:endParaRPr lang="he-IL">
              <a:solidFill>
                <a:srgbClr val="04617B">
                  <a:shade val="90000"/>
                </a:srgbClr>
              </a:solidFill>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he-IL">
              <a:solidFill>
                <a:srgbClr val="04617B">
                  <a:shade val="90000"/>
                </a:srgbClr>
              </a:solidFill>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544147A-0CC7-4BC9-9C36-08267300910C}" type="slidenum">
              <a:rPr lang="he-IL" smtClean="0">
                <a:solidFill>
                  <a:srgbClr val="04617B">
                    <a:shade val="90000"/>
                  </a:srgbClr>
                </a:solidFill>
              </a:rPr>
              <a:pPr/>
              <a:t>‹#›</a:t>
            </a:fld>
            <a:endParaRPr lang="he-IL">
              <a:solidFill>
                <a:srgbClr val="04617B">
                  <a:shade val="90000"/>
                </a:srgbClr>
              </a:solidFill>
            </a:endParaRP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grpSp>
    </p:spTree>
    <p:extLst>
      <p:ext uri="{BB962C8B-B14F-4D97-AF65-F5344CB8AC3E}">
        <p14:creationId xmlns:p14="http://schemas.microsoft.com/office/powerpoint/2010/main" val="22426080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707136" y="1099930"/>
            <a:ext cx="10472928" cy="1361916"/>
          </a:xfrm>
        </p:spPr>
        <p:txBody>
          <a:bodyPr>
            <a:normAutofit fontScale="90000"/>
          </a:bodyPr>
          <a:lstStyle/>
          <a:p>
            <a:pPr algn="ctr" rtl="1"/>
            <a:r>
              <a:rPr lang="he-IL" dirty="0"/>
              <a:t>אתיקה של עובדי ציבור בכלל ואתיקה של המשרתים בארגון כליאה בפרט </a:t>
            </a:r>
          </a:p>
        </p:txBody>
      </p:sp>
      <p:sp>
        <p:nvSpPr>
          <p:cNvPr id="3" name="כותרת משנה 2"/>
          <p:cNvSpPr>
            <a:spLocks noGrp="1"/>
          </p:cNvSpPr>
          <p:nvPr>
            <p:ph type="subTitle" idx="1"/>
          </p:nvPr>
        </p:nvSpPr>
        <p:spPr>
          <a:xfrm>
            <a:off x="711200" y="3670300"/>
            <a:ext cx="10472928" cy="2870200"/>
          </a:xfrm>
        </p:spPr>
        <p:txBody>
          <a:bodyPr>
            <a:normAutofit/>
          </a:bodyPr>
          <a:lstStyle/>
          <a:p>
            <a:endParaRPr lang="he-IL" dirty="0"/>
          </a:p>
          <a:p>
            <a:pPr algn="ctr"/>
            <a:r>
              <a:rPr lang="he-IL" dirty="0"/>
              <a:t>עו"ד מלכיאל בלס</a:t>
            </a:r>
          </a:p>
          <a:p>
            <a:pPr algn="ctr"/>
            <a:r>
              <a:rPr lang="he-IL" dirty="0"/>
              <a:t>הרצאה למנהלי בתי סוהר</a:t>
            </a:r>
          </a:p>
          <a:p>
            <a:pPr algn="ctr"/>
            <a:r>
              <a:rPr lang="he-IL" dirty="0"/>
              <a:t>14.7.2019</a:t>
            </a:r>
          </a:p>
          <a:p>
            <a:pPr algn="ctr"/>
            <a:endParaRPr lang="he-IL" dirty="0"/>
          </a:p>
          <a:p>
            <a:pPr algn="ctr"/>
            <a:r>
              <a:rPr lang="he-IL" sz="1400" dirty="0"/>
              <a:t>כל הזכויות שמורות </a:t>
            </a:r>
          </a:p>
          <a:p>
            <a:pPr algn="ctr"/>
            <a:endParaRPr lang="he-IL" dirty="0"/>
          </a:p>
          <a:p>
            <a:pPr algn="ctr"/>
            <a:endParaRPr lang="he-IL" dirty="0"/>
          </a:p>
        </p:txBody>
      </p:sp>
      <p:pic>
        <p:nvPicPr>
          <p:cNvPr id="4" name="תמונה 3"/>
          <p:cNvPicPr>
            <a:picLocks noChangeAspect="1"/>
          </p:cNvPicPr>
          <p:nvPr/>
        </p:nvPicPr>
        <p:blipFill>
          <a:blip r:embed="rId2"/>
          <a:stretch>
            <a:fillRect/>
          </a:stretch>
        </p:blipFill>
        <p:spPr>
          <a:xfrm>
            <a:off x="4693897" y="6104805"/>
            <a:ext cx="386103" cy="181695"/>
          </a:xfrm>
          <a:prstGeom prst="rect">
            <a:avLst/>
          </a:prstGeom>
        </p:spPr>
      </p:pic>
    </p:spTree>
    <p:extLst>
      <p:ext uri="{BB962C8B-B14F-4D97-AF65-F5344CB8AC3E}">
        <p14:creationId xmlns:p14="http://schemas.microsoft.com/office/powerpoint/2010/main" val="1119719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704088"/>
            <a:ext cx="10972800" cy="781812"/>
          </a:xfrm>
        </p:spPr>
        <p:txBody>
          <a:bodyPr>
            <a:normAutofit fontScale="90000"/>
          </a:bodyPr>
          <a:lstStyle/>
          <a:p>
            <a:pPr algn="ctr"/>
            <a:r>
              <a:rPr lang="he-IL" dirty="0"/>
              <a:t>דמות מופת של עובד ציבור</a:t>
            </a:r>
          </a:p>
        </p:txBody>
      </p:sp>
      <p:sp>
        <p:nvSpPr>
          <p:cNvPr id="8" name="מציין מיקום של מספר שקופית 7"/>
          <p:cNvSpPr>
            <a:spLocks noGrp="1"/>
          </p:cNvSpPr>
          <p:nvPr>
            <p:ph type="sldNum" sz="quarter" idx="12"/>
          </p:nvPr>
        </p:nvSpPr>
        <p:spPr/>
        <p:txBody>
          <a:bodyPr/>
          <a:lstStyle/>
          <a:p>
            <a:fld id="{6544147A-0CC7-4BC9-9C36-08267300910C}" type="slidenum">
              <a:rPr lang="he-IL" smtClean="0">
                <a:solidFill>
                  <a:srgbClr val="04617B">
                    <a:shade val="90000"/>
                  </a:srgbClr>
                </a:solidFill>
              </a:rPr>
              <a:pPr/>
              <a:t>2</a:t>
            </a:fld>
            <a:endParaRPr lang="he-IL">
              <a:solidFill>
                <a:srgbClr val="04617B">
                  <a:shade val="90000"/>
                </a:srgbClr>
              </a:solidFill>
            </a:endParaRPr>
          </a:p>
        </p:txBody>
      </p:sp>
      <p:sp>
        <p:nvSpPr>
          <p:cNvPr id="5" name="מציין מיקום תוכן 4">
            <a:extLst>
              <a:ext uri="{FF2B5EF4-FFF2-40B4-BE49-F238E27FC236}">
                <a16:creationId xmlns:a16="http://schemas.microsoft.com/office/drawing/2014/main" id="{FEAB5528-D4DD-46BB-A494-F01ED3EAF659}"/>
              </a:ext>
            </a:extLst>
          </p:cNvPr>
          <p:cNvSpPr>
            <a:spLocks noGrp="1"/>
          </p:cNvSpPr>
          <p:nvPr>
            <p:ph idx="1"/>
          </p:nvPr>
        </p:nvSpPr>
        <p:spPr>
          <a:xfrm>
            <a:off x="874644" y="2186608"/>
            <a:ext cx="10005391" cy="3506125"/>
          </a:xfrm>
        </p:spPr>
        <p:txBody>
          <a:bodyPr/>
          <a:lstStyle/>
          <a:p>
            <a:pPr algn="just"/>
            <a:r>
              <a:rPr lang="he-IL" dirty="0"/>
              <a:t>אלברטו </a:t>
            </a:r>
            <a:r>
              <a:rPr lang="he-IL" dirty="0" err="1"/>
              <a:t>ניסמן</a:t>
            </a:r>
            <a:r>
              <a:rPr lang="he-IL" dirty="0"/>
              <a:t>, 1963-2015</a:t>
            </a:r>
          </a:p>
          <a:p>
            <a:pPr algn="just"/>
            <a:r>
              <a:rPr lang="he-IL" dirty="0"/>
              <a:t>רועי קליין, 1975-2006</a:t>
            </a:r>
          </a:p>
          <a:p>
            <a:pPr algn="just"/>
            <a:r>
              <a:rPr lang="he-IL" dirty="0"/>
              <a:t>נתן אלבז, 1932-1954</a:t>
            </a:r>
          </a:p>
          <a:p>
            <a:pPr algn="just"/>
            <a:r>
              <a:rPr lang="he-IL" dirty="0"/>
              <a:t>יאיר </a:t>
            </a:r>
            <a:r>
              <a:rPr lang="he-IL" dirty="0" err="1"/>
              <a:t>אלאלוף</a:t>
            </a:r>
            <a:endParaRPr lang="he-IL" dirty="0"/>
          </a:p>
          <a:p>
            <a:pPr algn="just"/>
            <a:r>
              <a:rPr lang="he-IL" dirty="0"/>
              <a:t>בלה </a:t>
            </a:r>
            <a:r>
              <a:rPr lang="he-IL" dirty="0" err="1"/>
              <a:t>פריינד</a:t>
            </a:r>
            <a:endParaRPr lang="he-IL" dirty="0"/>
          </a:p>
          <a:p>
            <a:pPr algn="just"/>
            <a:r>
              <a:rPr lang="he-IL" dirty="0"/>
              <a:t>המדווחות והמדווחים בזמן אמת על הטרדה מינית, שחיתות וכד'</a:t>
            </a:r>
          </a:p>
          <a:p>
            <a:pPr algn="just"/>
            <a:r>
              <a:rPr lang="he-IL" dirty="0"/>
              <a:t>ועוד </a:t>
            </a:r>
            <a:r>
              <a:rPr lang="he-IL" dirty="0" err="1"/>
              <a:t>ועוד</a:t>
            </a:r>
            <a:r>
              <a:rPr lang="he-IL" dirty="0"/>
              <a:t> </a:t>
            </a:r>
            <a:r>
              <a:rPr lang="he-IL" dirty="0" err="1"/>
              <a:t>ועוד</a:t>
            </a:r>
            <a:endParaRPr lang="he-IL" dirty="0"/>
          </a:p>
          <a:p>
            <a:pPr algn="just"/>
            <a:endParaRPr lang="he-IL" dirty="0"/>
          </a:p>
        </p:txBody>
      </p:sp>
    </p:spTree>
    <p:extLst>
      <p:ext uri="{BB962C8B-B14F-4D97-AF65-F5344CB8AC3E}">
        <p14:creationId xmlns:p14="http://schemas.microsoft.com/office/powerpoint/2010/main" val="1751682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266700"/>
            <a:ext cx="10972800" cy="1066800"/>
          </a:xfrm>
        </p:spPr>
        <p:txBody>
          <a:bodyPr>
            <a:normAutofit/>
          </a:bodyPr>
          <a:lstStyle/>
          <a:p>
            <a:pPr algn="ctr"/>
            <a:r>
              <a:rPr lang="he-IL" dirty="0"/>
              <a:t>האתוס וחשיבותו</a:t>
            </a:r>
          </a:p>
        </p:txBody>
      </p:sp>
      <p:sp>
        <p:nvSpPr>
          <p:cNvPr id="3" name="מציין מיקום תוכן 2"/>
          <p:cNvSpPr>
            <a:spLocks noGrp="1"/>
          </p:cNvSpPr>
          <p:nvPr>
            <p:ph idx="1"/>
          </p:nvPr>
        </p:nvSpPr>
        <p:spPr>
          <a:xfrm>
            <a:off x="609600" y="1625600"/>
            <a:ext cx="10972800" cy="4699000"/>
          </a:xfrm>
        </p:spPr>
        <p:txBody>
          <a:bodyPr/>
          <a:lstStyle/>
          <a:p>
            <a:r>
              <a:rPr lang="he-IL" sz="2800" dirty="0"/>
              <a:t>אתוס – תכונות והשקפות עולם בסיסיות העומדות בבסיס התרבות או ההתנהגות של החברה או של הארגון וחבריו</a:t>
            </a:r>
          </a:p>
          <a:p>
            <a:r>
              <a:rPr lang="he-IL" sz="2800" dirty="0"/>
              <a:t>האתוס חיוני לתפקוד ראוי של הארגון. למנוע "מגדל בבל" בו אין הבנה משותפת של הארגון, צרכיו, ואפשרויות תפקודו להגשמת ייעודו ותכליתו</a:t>
            </a:r>
          </a:p>
          <a:p>
            <a:r>
              <a:rPr lang="he-IL" sz="2800" dirty="0"/>
              <a:t>האתוס חיוני להגברת אמון הציבור בשירות הציבורי ובתחום המקצועי</a:t>
            </a:r>
          </a:p>
          <a:p>
            <a:r>
              <a:rPr lang="he-IL" sz="2800" dirty="0"/>
              <a:t>האתוס חיוני ליצירת מערכת יחסי עבודה טובה ואמון בין העובדים לדרג הנבחר</a:t>
            </a:r>
          </a:p>
          <a:p>
            <a:r>
              <a:rPr lang="he-IL" sz="2800" dirty="0"/>
              <a:t>האתוס חיוני למשיכת עובדים טובים לשירות הציבורי או לתחום העיסוק</a:t>
            </a:r>
          </a:p>
          <a:p>
            <a:endParaRPr lang="he-IL" dirty="0"/>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3</a:t>
            </a:fld>
            <a:endParaRPr lang="he-IL">
              <a:solidFill>
                <a:srgbClr val="04617B">
                  <a:shade val="90000"/>
                </a:srgbClr>
              </a:solidFill>
            </a:endParaRPr>
          </a:p>
        </p:txBody>
      </p:sp>
    </p:spTree>
    <p:extLst>
      <p:ext uri="{BB962C8B-B14F-4D97-AF65-F5344CB8AC3E}">
        <p14:creationId xmlns:p14="http://schemas.microsoft.com/office/powerpoint/2010/main" val="271406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0"/>
            <a:ext cx="10972800" cy="533400"/>
          </a:xfrm>
        </p:spPr>
        <p:txBody>
          <a:bodyPr>
            <a:normAutofit fontScale="90000"/>
          </a:bodyPr>
          <a:lstStyle/>
          <a:p>
            <a:pPr algn="ctr"/>
            <a:r>
              <a:rPr lang="he-IL" dirty="0"/>
              <a:t>מהי אתיקה?</a:t>
            </a:r>
          </a:p>
        </p:txBody>
      </p:sp>
      <p:sp>
        <p:nvSpPr>
          <p:cNvPr id="3" name="מציין מיקום תוכן 2"/>
          <p:cNvSpPr>
            <a:spLocks noGrp="1"/>
          </p:cNvSpPr>
          <p:nvPr>
            <p:ph idx="1"/>
          </p:nvPr>
        </p:nvSpPr>
        <p:spPr>
          <a:xfrm>
            <a:off x="609600" y="768625"/>
            <a:ext cx="10972800" cy="5857461"/>
          </a:xfrm>
        </p:spPr>
        <p:txBody>
          <a:bodyPr>
            <a:normAutofit fontScale="92500"/>
          </a:bodyPr>
          <a:lstStyle/>
          <a:p>
            <a:pPr lvl="0">
              <a:buClr>
                <a:srgbClr val="0BD0D9"/>
              </a:buClr>
            </a:pPr>
            <a:r>
              <a:rPr lang="he-IL" sz="2000" dirty="0">
                <a:solidFill>
                  <a:prstClr val="black"/>
                </a:solidFill>
                <a:latin typeface="Miriam" panose="020B0502050101010101" pitchFamily="34" charset="-79"/>
                <a:cs typeface="Miriam" panose="020B0502050101010101" pitchFamily="34" charset="-79"/>
              </a:rPr>
              <a:t>האתיקה מנסה לענות לשאלה – </a:t>
            </a:r>
            <a:r>
              <a:rPr lang="he-IL" sz="2400" dirty="0">
                <a:solidFill>
                  <a:srgbClr val="FF0000"/>
                </a:solidFill>
                <a:latin typeface="Miriam" panose="020B0502050101010101" pitchFamily="34" charset="-79"/>
                <a:cs typeface="Miriam" panose="020B0502050101010101" pitchFamily="34" charset="-79"/>
              </a:rPr>
              <a:t>מהי ההתנהגות הראויה במצב </a:t>
            </a:r>
            <a:r>
              <a:rPr lang="he-IL" sz="2400" dirty="0" err="1">
                <a:solidFill>
                  <a:srgbClr val="FF0000"/>
                </a:solidFill>
                <a:latin typeface="Miriam" panose="020B0502050101010101" pitchFamily="34" charset="-79"/>
                <a:cs typeface="Miriam" panose="020B0502050101010101" pitchFamily="34" charset="-79"/>
              </a:rPr>
              <a:t>מסויים</a:t>
            </a:r>
            <a:r>
              <a:rPr lang="he-IL" sz="2000" dirty="0">
                <a:solidFill>
                  <a:srgbClr val="FF0000"/>
                </a:solidFill>
                <a:latin typeface="Miriam" panose="020B0502050101010101" pitchFamily="34" charset="-79"/>
                <a:cs typeface="Miriam" panose="020B0502050101010101" pitchFamily="34" charset="-79"/>
              </a:rPr>
              <a:t>?</a:t>
            </a:r>
          </a:p>
          <a:p>
            <a:pPr lvl="0">
              <a:buClr>
                <a:srgbClr val="0BD0D9"/>
              </a:buClr>
            </a:pPr>
            <a:r>
              <a:rPr lang="he-IL" sz="2000" dirty="0">
                <a:solidFill>
                  <a:prstClr val="black"/>
                </a:solidFill>
                <a:latin typeface="Miriam" panose="020B0502050101010101" pitchFamily="34" charset="-79"/>
                <a:cs typeface="Miriam" panose="020B0502050101010101" pitchFamily="34" charset="-79"/>
              </a:rPr>
              <a:t>מודלים פילוסופיים לאתיקה: </a:t>
            </a:r>
          </a:p>
          <a:p>
            <a:pPr lvl="0">
              <a:buClr>
                <a:srgbClr val="0BD0D9"/>
              </a:buClr>
            </a:pPr>
            <a:r>
              <a:rPr lang="he-IL" sz="2400" dirty="0">
                <a:solidFill>
                  <a:srgbClr val="FF0000"/>
                </a:solidFill>
                <a:latin typeface="Miriam" panose="020B0502050101010101" pitchFamily="34" charset="-79"/>
                <a:cs typeface="Miriam" panose="020B0502050101010101" pitchFamily="34" charset="-79"/>
              </a:rPr>
              <a:t>גישת החובות – המעשים שלא עושים </a:t>
            </a:r>
            <a:r>
              <a:rPr lang="he-IL" sz="2000" dirty="0">
                <a:solidFill>
                  <a:prstClr val="black"/>
                </a:solidFill>
                <a:latin typeface="Miriam" panose="020B0502050101010101" pitchFamily="34" charset="-79"/>
                <a:cs typeface="Miriam" panose="020B0502050101010101" pitchFamily="34" charset="-79"/>
              </a:rPr>
              <a:t>- קונפוציוס – מה שאינך מייחל לעצמך – אל תעשה לאחרים</a:t>
            </a:r>
          </a:p>
          <a:p>
            <a:pPr lvl="0">
              <a:buClr>
                <a:srgbClr val="0BD0D9"/>
              </a:buClr>
            </a:pPr>
            <a:r>
              <a:rPr lang="he-IL" sz="2000" dirty="0">
                <a:solidFill>
                  <a:prstClr val="black"/>
                </a:solidFill>
                <a:latin typeface="Miriam" panose="020B0502050101010101" pitchFamily="34" charset="-79"/>
                <a:cs typeface="Miriam" panose="020B0502050101010101" pitchFamily="34" charset="-79"/>
              </a:rPr>
              <a:t>הלל הזקן – מה ששנוא עליך – לא תעשה לחברך</a:t>
            </a:r>
          </a:p>
          <a:p>
            <a:pPr lvl="0">
              <a:buClr>
                <a:srgbClr val="0BD0D9"/>
              </a:buClr>
            </a:pPr>
            <a:r>
              <a:rPr lang="he-IL" sz="2000" dirty="0">
                <a:solidFill>
                  <a:prstClr val="black"/>
                </a:solidFill>
                <a:latin typeface="Miriam" panose="020B0502050101010101" pitchFamily="34" charset="-79"/>
                <a:cs typeface="Miriam" panose="020B0502050101010101" pitchFamily="34" charset="-79"/>
              </a:rPr>
              <a:t>עמנואל קאנט – הציווי המוחלט: עשה מעשיך כאילו יהיה הכלל המעשי של פעולתך, ע"י רצונך, לחוק-טבע כללי. עשה מעשיך כך שהאדם ישמש לעולם גם תכלית ולעולם לא אמצעי בלבד.</a:t>
            </a:r>
          </a:p>
          <a:p>
            <a:pPr lvl="0">
              <a:buClr>
                <a:srgbClr val="0BD0D9"/>
              </a:buClr>
            </a:pPr>
            <a:r>
              <a:rPr lang="he-IL" sz="2400" dirty="0">
                <a:solidFill>
                  <a:srgbClr val="FF0000"/>
                </a:solidFill>
                <a:latin typeface="Miriam" panose="020B0502050101010101" pitchFamily="34" charset="-79"/>
                <a:cs typeface="Miriam" panose="020B0502050101010101" pitchFamily="34" charset="-79"/>
              </a:rPr>
              <a:t>הגישה התועלתית/</a:t>
            </a:r>
            <a:r>
              <a:rPr lang="he-IL" sz="2400" dirty="0" err="1">
                <a:solidFill>
                  <a:srgbClr val="FF0000"/>
                </a:solidFill>
                <a:latin typeface="Miriam" panose="020B0502050101010101" pitchFamily="34" charset="-79"/>
                <a:cs typeface="Miriam" panose="020B0502050101010101" pitchFamily="34" charset="-79"/>
              </a:rPr>
              <a:t>תוצאתית</a:t>
            </a:r>
            <a:r>
              <a:rPr lang="he-IL" sz="2400" dirty="0">
                <a:solidFill>
                  <a:srgbClr val="FF0000"/>
                </a:solidFill>
                <a:latin typeface="Miriam" panose="020B0502050101010101" pitchFamily="34" charset="-79"/>
                <a:cs typeface="Miriam" panose="020B0502050101010101" pitchFamily="34" charset="-79"/>
              </a:rPr>
              <a:t> </a:t>
            </a:r>
            <a:r>
              <a:rPr lang="he-IL" sz="2000" dirty="0">
                <a:solidFill>
                  <a:prstClr val="black"/>
                </a:solidFill>
                <a:latin typeface="Miriam" panose="020B0502050101010101" pitchFamily="34" charset="-79"/>
                <a:cs typeface="Miriam" panose="020B0502050101010101" pitchFamily="34" charset="-79"/>
              </a:rPr>
              <a:t>– סוקרטס, </a:t>
            </a:r>
            <a:r>
              <a:rPr lang="he-IL" sz="2000" dirty="0" err="1">
                <a:solidFill>
                  <a:prstClr val="black"/>
                </a:solidFill>
                <a:latin typeface="Miriam" panose="020B0502050101010101" pitchFamily="34" charset="-79"/>
                <a:cs typeface="Miriam" panose="020B0502050101010101" pitchFamily="34" charset="-79"/>
              </a:rPr>
              <a:t>ג'רמי</a:t>
            </a:r>
            <a:r>
              <a:rPr lang="he-IL" sz="2000" dirty="0">
                <a:solidFill>
                  <a:prstClr val="black"/>
                </a:solidFill>
                <a:latin typeface="Miriam" panose="020B0502050101010101" pitchFamily="34" charset="-79"/>
                <a:cs typeface="Miriam" panose="020B0502050101010101" pitchFamily="34" charset="-79"/>
              </a:rPr>
              <a:t> </a:t>
            </a:r>
            <a:r>
              <a:rPr lang="he-IL" sz="2000" dirty="0" err="1">
                <a:solidFill>
                  <a:prstClr val="black"/>
                </a:solidFill>
                <a:latin typeface="Miriam" panose="020B0502050101010101" pitchFamily="34" charset="-79"/>
                <a:cs typeface="Miriam" panose="020B0502050101010101" pitchFamily="34" charset="-79"/>
              </a:rPr>
              <a:t>בנת'ם</a:t>
            </a:r>
            <a:r>
              <a:rPr lang="he-IL" sz="2000" dirty="0">
                <a:solidFill>
                  <a:prstClr val="black"/>
                </a:solidFill>
                <a:latin typeface="Miriam" panose="020B0502050101010101" pitchFamily="34" charset="-79"/>
                <a:cs typeface="Miriam" panose="020B0502050101010101" pitchFamily="34" charset="-79"/>
              </a:rPr>
              <a:t> וג'ון ס. מיל – המעשה המוסרי הוא זה שמגדיל את ההנאה ומפחית את הכאב לכלל. האופי המוסרי של הפעולה נשפט לפי המידה בה הועילה או פגעה באנשים. </a:t>
            </a:r>
          </a:p>
          <a:p>
            <a:pPr lvl="0">
              <a:buClr>
                <a:srgbClr val="0BD0D9"/>
              </a:buClr>
            </a:pPr>
            <a:r>
              <a:rPr lang="he-IL" sz="2400" dirty="0">
                <a:solidFill>
                  <a:srgbClr val="FF0000"/>
                </a:solidFill>
                <a:latin typeface="Miriam" panose="020B0502050101010101" pitchFamily="34" charset="-79"/>
                <a:cs typeface="Miriam" panose="020B0502050101010101" pitchFamily="34" charset="-79"/>
              </a:rPr>
              <a:t>גישת "כל מקרה לגופו</a:t>
            </a:r>
            <a:r>
              <a:rPr lang="he-IL" sz="2200" dirty="0">
                <a:solidFill>
                  <a:srgbClr val="FF0000"/>
                </a:solidFill>
                <a:latin typeface="Miriam" panose="020B0502050101010101" pitchFamily="34" charset="-79"/>
                <a:cs typeface="Miriam" panose="020B0502050101010101" pitchFamily="34" charset="-79"/>
              </a:rPr>
              <a:t>" </a:t>
            </a:r>
            <a:r>
              <a:rPr lang="he-IL" sz="2200" dirty="0">
                <a:solidFill>
                  <a:prstClr val="black"/>
                </a:solidFill>
                <a:latin typeface="Miriam" panose="020B0502050101010101" pitchFamily="34" charset="-79"/>
                <a:cs typeface="Miriam" panose="020B0502050101010101" pitchFamily="34" charset="-79"/>
              </a:rPr>
              <a:t>- המעשה הראוי הוא זה שניתן לנמק ולהראות שנשקלו כל השיקולים הרלוונטיים לכך שהוא המעשה הראוי ביותר.</a:t>
            </a:r>
          </a:p>
          <a:p>
            <a:pPr lvl="0">
              <a:buClr>
                <a:srgbClr val="0BD0D9"/>
              </a:buClr>
            </a:pPr>
            <a:endParaRPr lang="he-IL" sz="2000" dirty="0">
              <a:solidFill>
                <a:prstClr val="black"/>
              </a:solidFill>
              <a:latin typeface="Miriam" panose="020B0502050101010101" pitchFamily="34" charset="-79"/>
              <a:cs typeface="Miriam" panose="020B0502050101010101" pitchFamily="34" charset="-79"/>
            </a:endParaRPr>
          </a:p>
          <a:p>
            <a:pPr lvl="0">
              <a:buClr>
                <a:srgbClr val="0BD0D9"/>
              </a:buClr>
            </a:pPr>
            <a:r>
              <a:rPr lang="he-IL" sz="2000" dirty="0">
                <a:solidFill>
                  <a:prstClr val="black"/>
                </a:solidFill>
                <a:latin typeface="Miriam" panose="020B0502050101010101" pitchFamily="34" charset="-79"/>
                <a:cs typeface="Miriam" panose="020B0502050101010101" pitchFamily="34" charset="-79"/>
              </a:rPr>
              <a:t>אתיקה התנהגותית – תחום במדעי החברה (פסיכולוגיה, כלכלה, ניהול)  החוקר איך אנשים נוהגים כשנתקלים בדילמה אתית, ומדוע.</a:t>
            </a:r>
          </a:p>
          <a:p>
            <a:pPr marL="285750" lvl="0" indent="-285750" defTabSz="457200">
              <a:spcAft>
                <a:spcPts val="600"/>
              </a:spcAft>
              <a:buClr>
                <a:srgbClr val="30ACEC">
                  <a:lumMod val="75000"/>
                </a:srgbClr>
              </a:buClr>
              <a:buSzPct val="145000"/>
              <a:buFont typeface="Arial"/>
              <a:buChar char="•"/>
            </a:pPr>
            <a:endParaRPr lang="he-IL" sz="1900" dirty="0">
              <a:solidFill>
                <a:prstClr val="black"/>
              </a:solidFill>
              <a:latin typeface="Corbel" panose="020B0503020204020204"/>
              <a:cs typeface="Miriam" panose="020B0502050101010101" pitchFamily="34" charset="-79"/>
            </a:endParaRPr>
          </a:p>
          <a:p>
            <a:pPr marL="285750" lvl="0" indent="-285750" defTabSz="457200">
              <a:spcAft>
                <a:spcPts val="600"/>
              </a:spcAft>
              <a:buClr>
                <a:srgbClr val="30ACEC">
                  <a:lumMod val="75000"/>
                </a:srgbClr>
              </a:buClr>
              <a:buSzPct val="145000"/>
              <a:buFont typeface="Arial"/>
              <a:buChar char="•"/>
            </a:pPr>
            <a:r>
              <a:rPr lang="he-IL" sz="2000" dirty="0">
                <a:solidFill>
                  <a:prstClr val="black"/>
                </a:solidFill>
                <a:latin typeface="Corbel" panose="020B0503020204020204"/>
                <a:cs typeface="Miriam" panose="020B0502050101010101" pitchFamily="34" charset="-79"/>
              </a:rPr>
              <a:t>הגדרה אפשרית לאתיקה:</a:t>
            </a:r>
          </a:p>
          <a:p>
            <a:pPr marL="285750" lvl="0" indent="-285750" defTabSz="457200">
              <a:spcAft>
                <a:spcPts val="600"/>
              </a:spcAft>
              <a:buClr>
                <a:srgbClr val="30ACEC">
                  <a:lumMod val="75000"/>
                </a:srgbClr>
              </a:buClr>
              <a:buSzPct val="145000"/>
              <a:buFont typeface="Arial"/>
              <a:buChar char="•"/>
            </a:pPr>
            <a:r>
              <a:rPr lang="he-IL" sz="2000" dirty="0">
                <a:solidFill>
                  <a:srgbClr val="FF0000"/>
                </a:solidFill>
                <a:latin typeface="Corbel" panose="020B0503020204020204"/>
                <a:cs typeface="Miriam" panose="020B0502050101010101" pitchFamily="34" charset="-79"/>
              </a:rPr>
              <a:t>אמות מידה, על בסיס ערכים, הקובעות מהי ההתנהגות הראויה במערכות יחסים שבהן שני צדדים לפחות</a:t>
            </a:r>
            <a:r>
              <a:rPr lang="he-IL" sz="2000" dirty="0">
                <a:solidFill>
                  <a:prstClr val="black"/>
                </a:solidFill>
                <a:latin typeface="Corbel" panose="020B0503020204020204"/>
                <a:cs typeface="Miriam" panose="020B0502050101010101" pitchFamily="34" charset="-79"/>
              </a:rPr>
              <a:t>.</a:t>
            </a:r>
          </a:p>
          <a:p>
            <a:endParaRPr lang="he-IL" dirty="0">
              <a:solidFill>
                <a:srgbClr val="FF0000"/>
              </a:solidFill>
            </a:endParaRPr>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4</a:t>
            </a:fld>
            <a:endParaRPr lang="he-IL">
              <a:solidFill>
                <a:srgbClr val="04617B">
                  <a:shade val="90000"/>
                </a:srgbClr>
              </a:solidFill>
            </a:endParaRPr>
          </a:p>
        </p:txBody>
      </p:sp>
    </p:spTree>
    <p:extLst>
      <p:ext uri="{BB962C8B-B14F-4D97-AF65-F5344CB8AC3E}">
        <p14:creationId xmlns:p14="http://schemas.microsoft.com/office/powerpoint/2010/main" val="256508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Effect transition="in" filter="fade">
                                      <p:cBhvr>
                                        <p:cTn id="77" dur="1000"/>
                                        <p:tgtEl>
                                          <p:spTgt spid="3">
                                            <p:txEl>
                                              <p:pRg st="11" end="11"/>
                                            </p:txEl>
                                          </p:spTgt>
                                        </p:tgtEl>
                                      </p:cBhvr>
                                    </p:animEffect>
                                    <p:anim calcmode="lin" valueType="num">
                                      <p:cBhvr>
                                        <p:cTn id="7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704088"/>
            <a:ext cx="10972800" cy="654812"/>
          </a:xfrm>
        </p:spPr>
        <p:txBody>
          <a:bodyPr>
            <a:normAutofit fontScale="90000"/>
          </a:bodyPr>
          <a:lstStyle/>
          <a:p>
            <a:pPr algn="ctr"/>
            <a:r>
              <a:rPr lang="he-IL" dirty="0"/>
              <a:t>מהי דילמה אתית</a:t>
            </a:r>
          </a:p>
        </p:txBody>
      </p:sp>
      <p:sp>
        <p:nvSpPr>
          <p:cNvPr id="3" name="מציין מיקום תוכן 2"/>
          <p:cNvSpPr>
            <a:spLocks noGrp="1"/>
          </p:cNvSpPr>
          <p:nvPr>
            <p:ph idx="1"/>
          </p:nvPr>
        </p:nvSpPr>
        <p:spPr/>
        <p:txBody>
          <a:bodyPr/>
          <a:lstStyle/>
          <a:p>
            <a:pPr marL="285750" lvl="0" indent="-285750" defTabSz="457200">
              <a:spcAft>
                <a:spcPts val="600"/>
              </a:spcAft>
              <a:buClr>
                <a:srgbClr val="30ACEC">
                  <a:lumMod val="75000"/>
                </a:srgbClr>
              </a:buClr>
              <a:buSzPct val="145000"/>
              <a:buFont typeface="Arial"/>
              <a:buChar char="•"/>
            </a:pPr>
            <a:r>
              <a:rPr lang="he-IL" sz="3200" dirty="0">
                <a:solidFill>
                  <a:prstClr val="black"/>
                </a:solidFill>
                <a:latin typeface="David" panose="020E0502060401010101" pitchFamily="34" charset="-79"/>
                <a:cs typeface="David" panose="020E0502060401010101" pitchFamily="34" charset="-79"/>
              </a:rPr>
              <a:t>אדם נדרש לנקוט פעולה</a:t>
            </a:r>
          </a:p>
          <a:p>
            <a:pPr marL="285750" lvl="0" indent="-285750" defTabSz="457200">
              <a:spcAft>
                <a:spcPts val="600"/>
              </a:spcAft>
              <a:buClr>
                <a:srgbClr val="30ACEC">
                  <a:lumMod val="75000"/>
                </a:srgbClr>
              </a:buClr>
              <a:buSzPct val="145000"/>
              <a:buFont typeface="Arial"/>
              <a:buChar char="•"/>
            </a:pPr>
            <a:r>
              <a:rPr lang="he-IL" sz="3200" dirty="0">
                <a:solidFill>
                  <a:prstClr val="black"/>
                </a:solidFill>
                <a:latin typeface="David" panose="020E0502060401010101" pitchFamily="34" charset="-79"/>
                <a:cs typeface="David" panose="020E0502060401010101" pitchFamily="34" charset="-79"/>
              </a:rPr>
              <a:t>עומדות בפניו כמה דרכי פעולה</a:t>
            </a:r>
          </a:p>
          <a:p>
            <a:pPr marL="285750" lvl="0" indent="-285750" defTabSz="457200">
              <a:spcAft>
                <a:spcPts val="600"/>
              </a:spcAft>
              <a:buClr>
                <a:srgbClr val="30ACEC">
                  <a:lumMod val="75000"/>
                </a:srgbClr>
              </a:buClr>
              <a:buSzPct val="145000"/>
              <a:buFont typeface="Arial"/>
              <a:buChar char="•"/>
            </a:pPr>
            <a:r>
              <a:rPr lang="he-IL" sz="3200" dirty="0">
                <a:solidFill>
                  <a:srgbClr val="FF0000"/>
                </a:solidFill>
                <a:latin typeface="David" panose="020E0502060401010101" pitchFamily="34" charset="-79"/>
                <a:cs typeface="David" panose="020E0502060401010101" pitchFamily="34" charset="-79"/>
              </a:rPr>
              <a:t>כל החלטה שיקבל כיצד לפעול, לרבות הימנעות מפעולה, כרוכה בוויתור על ערך בעל חשיבות, אחד או יותר!</a:t>
            </a:r>
          </a:p>
          <a:p>
            <a:pPr marL="285750" lvl="0" indent="-285750" defTabSz="457200">
              <a:spcAft>
                <a:spcPts val="600"/>
              </a:spcAft>
              <a:buClr>
                <a:srgbClr val="30ACEC">
                  <a:lumMod val="75000"/>
                </a:srgbClr>
              </a:buClr>
              <a:buSzPct val="145000"/>
              <a:buFont typeface="Arial"/>
              <a:buChar char="•"/>
            </a:pPr>
            <a:r>
              <a:rPr lang="he-IL" sz="3200" dirty="0">
                <a:solidFill>
                  <a:prstClr val="black"/>
                </a:solidFill>
                <a:latin typeface="David" panose="020E0502060401010101" pitchFamily="34" charset="-79"/>
                <a:cs typeface="David" panose="020E0502060401010101" pitchFamily="34" charset="-79"/>
              </a:rPr>
              <a:t>איך ומה להחליט?            </a:t>
            </a:r>
          </a:p>
          <a:p>
            <a:endParaRPr lang="he-IL" dirty="0"/>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5</a:t>
            </a:fld>
            <a:endParaRPr lang="he-IL">
              <a:solidFill>
                <a:srgbClr val="04617B">
                  <a:shade val="90000"/>
                </a:srgbClr>
              </a:solidFill>
            </a:endParaRPr>
          </a:p>
        </p:txBody>
      </p:sp>
    </p:spTree>
    <p:extLst>
      <p:ext uri="{BB962C8B-B14F-4D97-AF65-F5344CB8AC3E}">
        <p14:creationId xmlns:p14="http://schemas.microsoft.com/office/powerpoint/2010/main" val="341374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215900"/>
            <a:ext cx="10972800" cy="1028700"/>
          </a:xfrm>
        </p:spPr>
        <p:txBody>
          <a:bodyPr>
            <a:normAutofit/>
          </a:bodyPr>
          <a:lstStyle/>
          <a:p>
            <a:pPr algn="ctr"/>
            <a:r>
              <a:rPr lang="he-IL" dirty="0"/>
              <a:t>אתיקה מקצועית</a:t>
            </a:r>
          </a:p>
        </p:txBody>
      </p:sp>
      <p:sp>
        <p:nvSpPr>
          <p:cNvPr id="3" name="מציין מיקום תוכן 2"/>
          <p:cNvSpPr>
            <a:spLocks noGrp="1"/>
          </p:cNvSpPr>
          <p:nvPr>
            <p:ph idx="1"/>
          </p:nvPr>
        </p:nvSpPr>
        <p:spPr/>
        <p:txBody>
          <a:bodyPr/>
          <a:lstStyle/>
          <a:p>
            <a:r>
              <a:rPr lang="he-IL" sz="3600" dirty="0">
                <a:solidFill>
                  <a:srgbClr val="FF0000"/>
                </a:solidFill>
              </a:rPr>
              <a:t>תפיסה סדורה </a:t>
            </a:r>
            <a:r>
              <a:rPr lang="he-IL" sz="3600" dirty="0"/>
              <a:t>בדבר </a:t>
            </a:r>
            <a:r>
              <a:rPr lang="he-IL" sz="3600" dirty="0">
                <a:solidFill>
                  <a:srgbClr val="FF0000"/>
                </a:solidFill>
              </a:rPr>
              <a:t>הזהות המקצועית </a:t>
            </a:r>
            <a:r>
              <a:rPr lang="he-IL" sz="3600" dirty="0"/>
              <a:t>ובדבר האידאל המעשי של </a:t>
            </a:r>
            <a:r>
              <a:rPr lang="he-IL" sz="3600" dirty="0">
                <a:solidFill>
                  <a:srgbClr val="FF0000"/>
                </a:solidFill>
              </a:rPr>
              <a:t>ההתנהגות הראויה </a:t>
            </a:r>
            <a:r>
              <a:rPr lang="he-IL" sz="3600" dirty="0"/>
              <a:t>של העובד, במסגרתה נקבעים </a:t>
            </a:r>
            <a:r>
              <a:rPr lang="he-IL" sz="3600" dirty="0">
                <a:solidFill>
                  <a:srgbClr val="FF0000"/>
                </a:solidFill>
              </a:rPr>
              <a:t>ערכים וכללים </a:t>
            </a:r>
            <a:r>
              <a:rPr lang="he-IL" sz="3600" dirty="0"/>
              <a:t>מנחים </a:t>
            </a:r>
            <a:r>
              <a:rPr lang="he-IL" sz="3600" dirty="0">
                <a:solidFill>
                  <a:srgbClr val="FF0000"/>
                </a:solidFill>
              </a:rPr>
              <a:t>להתנהגות אישית ומקצועית </a:t>
            </a:r>
            <a:r>
              <a:rPr lang="he-IL" sz="3600" dirty="0"/>
              <a:t>של העובד </a:t>
            </a:r>
            <a:r>
              <a:rPr lang="he-IL" sz="2400" dirty="0"/>
              <a:t>(פרופ' אסא כשר)</a:t>
            </a:r>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6</a:t>
            </a:fld>
            <a:endParaRPr lang="he-IL">
              <a:solidFill>
                <a:srgbClr val="04617B">
                  <a:shade val="90000"/>
                </a:srgbClr>
              </a:solidFill>
            </a:endParaRPr>
          </a:p>
        </p:txBody>
      </p:sp>
    </p:spTree>
    <p:extLst>
      <p:ext uri="{BB962C8B-B14F-4D97-AF65-F5344CB8AC3E}">
        <p14:creationId xmlns:p14="http://schemas.microsoft.com/office/powerpoint/2010/main" val="162483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177800"/>
            <a:ext cx="10972800" cy="939800"/>
          </a:xfrm>
        </p:spPr>
        <p:txBody>
          <a:bodyPr/>
          <a:lstStyle/>
          <a:p>
            <a:pPr algn="ctr"/>
            <a:r>
              <a:rPr lang="he-IL" dirty="0"/>
              <a:t>היחס בין משפט ואתיקה</a:t>
            </a:r>
          </a:p>
        </p:txBody>
      </p:sp>
      <p:sp>
        <p:nvSpPr>
          <p:cNvPr id="3" name="מציין מיקום תוכן 2"/>
          <p:cNvSpPr>
            <a:spLocks noGrp="1"/>
          </p:cNvSpPr>
          <p:nvPr>
            <p:ph idx="1"/>
          </p:nvPr>
        </p:nvSpPr>
        <p:spPr>
          <a:xfrm>
            <a:off x="609600" y="1498600"/>
            <a:ext cx="10972800" cy="4826000"/>
          </a:xfrm>
        </p:spPr>
        <p:txBody>
          <a:bodyPr>
            <a:normAutofit/>
          </a:bodyPr>
          <a:lstStyle/>
          <a:p>
            <a:pPr algn="l" rtl="0"/>
            <a:r>
              <a:rPr lang="en-US" sz="3600" dirty="0">
                <a:solidFill>
                  <a:prstClr val="black"/>
                </a:solidFill>
              </a:rPr>
              <a:t>“</a:t>
            </a:r>
            <a:r>
              <a:rPr lang="en-US" sz="4000" dirty="0">
                <a:solidFill>
                  <a:prstClr val="black"/>
                </a:solidFill>
              </a:rPr>
              <a:t>In civilized life, law floats in a sea of ethics</a:t>
            </a:r>
            <a:r>
              <a:rPr lang="en-US" sz="3600" dirty="0">
                <a:solidFill>
                  <a:prstClr val="black"/>
                </a:solidFill>
              </a:rPr>
              <a:t>”,  </a:t>
            </a:r>
            <a:r>
              <a:rPr lang="en-US" sz="2400" dirty="0">
                <a:solidFill>
                  <a:prstClr val="black"/>
                </a:solidFill>
              </a:rPr>
              <a:t>Earl Warren, Chief Justice of the United States (1953–1969). </a:t>
            </a:r>
          </a:p>
          <a:p>
            <a:pPr algn="l" rtl="0"/>
            <a:endParaRPr lang="he-IL" sz="3200" dirty="0"/>
          </a:p>
          <a:p>
            <a:r>
              <a:rPr lang="he-IL" sz="3200" dirty="0"/>
              <a:t>שלושה רבדים:</a:t>
            </a:r>
          </a:p>
          <a:p>
            <a:r>
              <a:rPr lang="he-IL" sz="3200" u="sng" dirty="0"/>
              <a:t>מתחת לסף </a:t>
            </a:r>
            <a:r>
              <a:rPr lang="he-IL" sz="3200" dirty="0"/>
              <a:t>– התחום השחור, התנהגות בלתי חוקית, פלילית או משמעתית, או מנוגדת למשפט </a:t>
            </a:r>
            <a:r>
              <a:rPr lang="he-IL" sz="3200" dirty="0" err="1"/>
              <a:t>המינהלי</a:t>
            </a:r>
            <a:endParaRPr lang="he-IL" sz="3200" dirty="0"/>
          </a:p>
          <a:p>
            <a:r>
              <a:rPr lang="he-IL" sz="3200" u="sng" dirty="0">
                <a:solidFill>
                  <a:srgbClr val="FFC000"/>
                </a:solidFill>
              </a:rPr>
              <a:t>בין הסף לבין הרף</a:t>
            </a:r>
            <a:r>
              <a:rPr lang="he-IL" sz="3200" dirty="0">
                <a:solidFill>
                  <a:srgbClr val="FFC000"/>
                </a:solidFill>
              </a:rPr>
              <a:t> </a:t>
            </a:r>
            <a:r>
              <a:rPr lang="he-IL" sz="3200" dirty="0"/>
              <a:t>– התנהגות חוקית שאינה אתית  </a:t>
            </a:r>
          </a:p>
          <a:p>
            <a:r>
              <a:rPr lang="he-IL" sz="3200" u="sng" dirty="0">
                <a:solidFill>
                  <a:srgbClr val="00B050"/>
                </a:solidFill>
              </a:rPr>
              <a:t>מעל לרף</a:t>
            </a:r>
            <a:r>
              <a:rPr lang="he-IL" sz="3200" dirty="0">
                <a:solidFill>
                  <a:srgbClr val="00B050"/>
                </a:solidFill>
              </a:rPr>
              <a:t> </a:t>
            </a:r>
            <a:r>
              <a:rPr lang="he-IL" sz="3200" dirty="0"/>
              <a:t>– התנהגות ראויה מקצועית ואתית </a:t>
            </a:r>
            <a:endParaRPr lang="en-US" sz="3200" dirty="0"/>
          </a:p>
          <a:p>
            <a:endParaRPr lang="he-IL" dirty="0"/>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7</a:t>
            </a:fld>
            <a:endParaRPr lang="he-IL">
              <a:solidFill>
                <a:srgbClr val="04617B">
                  <a:shade val="90000"/>
                </a:srgbClr>
              </a:solidFill>
            </a:endParaRPr>
          </a:p>
        </p:txBody>
      </p:sp>
    </p:spTree>
    <p:extLst>
      <p:ext uri="{BB962C8B-B14F-4D97-AF65-F5344CB8AC3E}">
        <p14:creationId xmlns:p14="http://schemas.microsoft.com/office/powerpoint/2010/main" val="228173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241300"/>
            <a:ext cx="10972800" cy="1054100"/>
          </a:xfrm>
        </p:spPr>
        <p:txBody>
          <a:bodyPr>
            <a:normAutofit/>
          </a:bodyPr>
          <a:lstStyle/>
          <a:p>
            <a:pPr algn="ctr"/>
            <a:r>
              <a:rPr lang="he-IL" dirty="0"/>
              <a:t>סיבות להיווצרות דילמות אתיות</a:t>
            </a:r>
          </a:p>
        </p:txBody>
      </p:sp>
      <p:sp>
        <p:nvSpPr>
          <p:cNvPr id="3" name="מציין מיקום תוכן 2"/>
          <p:cNvSpPr>
            <a:spLocks noGrp="1"/>
          </p:cNvSpPr>
          <p:nvPr>
            <p:ph idx="1"/>
          </p:nvPr>
        </p:nvSpPr>
        <p:spPr/>
        <p:txBody>
          <a:bodyPr/>
          <a:lstStyle/>
          <a:p>
            <a:r>
              <a:rPr lang="he-IL" sz="2800" dirty="0"/>
              <a:t>מתח בין אמונה אישית, דתית, פוליטית או חברתית, לבין התפקיד המקצועי </a:t>
            </a:r>
          </a:p>
          <a:p>
            <a:r>
              <a:rPr lang="he-IL" sz="2800" dirty="0"/>
              <a:t>מתח בין החובה לציית להוראות לבין המחשבה שהוראה אינה כדין או פגומה  </a:t>
            </a:r>
          </a:p>
          <a:p>
            <a:r>
              <a:rPr lang="he-IL" sz="2800" dirty="0"/>
              <a:t>מתח בין נסיבות אישיות לבין התפקיד שיש לבצע </a:t>
            </a:r>
          </a:p>
          <a:p>
            <a:r>
              <a:rPr lang="he-IL" sz="2800" dirty="0"/>
              <a:t>מתח בין רצון אישי להתקדם לבין מחשבה שמעשה או הבעת דעה יפגעו בקידום האישי</a:t>
            </a:r>
          </a:p>
          <a:p>
            <a:r>
              <a:rPr lang="he-IL" sz="2800" dirty="0"/>
              <a:t>מתח בין הציפיה לדיווח על הפרת הכללים לבין חברות עם עמית שהפר את הכללים</a:t>
            </a:r>
          </a:p>
          <a:p>
            <a:r>
              <a:rPr lang="he-IL" sz="2800" dirty="0"/>
              <a:t>מתח בין מה שאני רוצה (</a:t>
            </a:r>
            <a:r>
              <a:rPr lang="en-US" sz="2800" dirty="0"/>
              <a:t>want</a:t>
            </a:r>
            <a:r>
              <a:rPr lang="he-IL" sz="2800" dirty="0"/>
              <a:t>) לבין מה שאני צריך או שמצופה ממני לעשות (</a:t>
            </a:r>
            <a:r>
              <a:rPr lang="en-US" sz="2800" dirty="0"/>
              <a:t>should</a:t>
            </a:r>
            <a:r>
              <a:rPr lang="he-IL" dirty="0"/>
              <a:t>)</a:t>
            </a:r>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8</a:t>
            </a:fld>
            <a:endParaRPr lang="he-IL">
              <a:solidFill>
                <a:srgbClr val="04617B">
                  <a:shade val="90000"/>
                </a:srgbClr>
              </a:solidFill>
            </a:endParaRPr>
          </a:p>
        </p:txBody>
      </p:sp>
    </p:spTree>
    <p:extLst>
      <p:ext uri="{BB962C8B-B14F-4D97-AF65-F5344CB8AC3E}">
        <p14:creationId xmlns:p14="http://schemas.microsoft.com/office/powerpoint/2010/main" val="417953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254000"/>
            <a:ext cx="10972800" cy="850900"/>
          </a:xfrm>
        </p:spPr>
        <p:txBody>
          <a:bodyPr>
            <a:normAutofit/>
          </a:bodyPr>
          <a:lstStyle/>
          <a:p>
            <a:pPr algn="ctr"/>
            <a:r>
              <a:rPr lang="he-IL" dirty="0"/>
              <a:t>עובדים טובים סובלים מדילמות אתיות</a:t>
            </a:r>
          </a:p>
        </p:txBody>
      </p:sp>
      <p:sp>
        <p:nvSpPr>
          <p:cNvPr id="3" name="מציין מיקום תוכן 2"/>
          <p:cNvSpPr>
            <a:spLocks noGrp="1"/>
          </p:cNvSpPr>
          <p:nvPr>
            <p:ph idx="1"/>
          </p:nvPr>
        </p:nvSpPr>
        <p:spPr>
          <a:xfrm>
            <a:off x="609600" y="1491175"/>
            <a:ext cx="10972800" cy="4833425"/>
          </a:xfrm>
        </p:spPr>
        <p:txBody>
          <a:bodyPr>
            <a:normAutofit/>
          </a:bodyPr>
          <a:lstStyle/>
          <a:p>
            <a:r>
              <a:rPr lang="he-IL" sz="2800" dirty="0"/>
              <a:t>יש עובדים שלא יהיו מוכנים לטפל בנושא שבו יחשבו שלא נמסרת להם כל האמת</a:t>
            </a:r>
          </a:p>
          <a:p>
            <a:r>
              <a:rPr lang="he-IL" sz="2800" dirty="0"/>
              <a:t>יש עובדים שלא יסכימו לטפל בנושא כשיסברו שהממונה עליהם שקל שיקולים זרים ופסולים, גם אם יש טענות ענייניות שניתן להעלות באותו ענין</a:t>
            </a:r>
          </a:p>
          <a:p>
            <a:r>
              <a:rPr lang="he-IL" sz="2800" dirty="0"/>
              <a:t>עובדים רבים מטילים ספק בצדקת חלק מהמשימות המוטלות עליהם</a:t>
            </a:r>
            <a:endParaRPr lang="en-US" sz="2800" dirty="0"/>
          </a:p>
          <a:p>
            <a:r>
              <a:rPr lang="he-IL" sz="2800" dirty="0">
                <a:solidFill>
                  <a:srgbClr val="FF0000"/>
                </a:solidFill>
              </a:rPr>
              <a:t>הנזקים – ירידה במוטיבציה, חוסר יעילות של העובד, תסיסה בארגון, הדלפות, בעיות בריאות, פרישה, חוסר יעילות של הארגון</a:t>
            </a:r>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9</a:t>
            </a:fld>
            <a:endParaRPr lang="he-IL">
              <a:solidFill>
                <a:srgbClr val="04617B">
                  <a:shade val="90000"/>
                </a:srgbClr>
              </a:solidFill>
            </a:endParaRPr>
          </a:p>
        </p:txBody>
      </p:sp>
    </p:spTree>
    <p:extLst>
      <p:ext uri="{BB962C8B-B14F-4D97-AF65-F5344CB8AC3E}">
        <p14:creationId xmlns:p14="http://schemas.microsoft.com/office/powerpoint/2010/main" val="386223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07D7620-AB76-4D40-AEE8-9814C562DB51}"/>
              </a:ext>
            </a:extLst>
          </p:cNvPr>
          <p:cNvSpPr>
            <a:spLocks noGrp="1"/>
          </p:cNvSpPr>
          <p:nvPr>
            <p:ph type="title"/>
          </p:nvPr>
        </p:nvSpPr>
        <p:spPr>
          <a:xfrm>
            <a:off x="609600" y="136524"/>
            <a:ext cx="10972800" cy="698363"/>
          </a:xfrm>
        </p:spPr>
        <p:txBody>
          <a:bodyPr>
            <a:normAutofit fontScale="90000"/>
          </a:bodyPr>
          <a:lstStyle/>
          <a:p>
            <a:pPr algn="ctr"/>
            <a:r>
              <a:rPr lang="he-IL" dirty="0"/>
              <a:t>תפקידו של מנהל בית סוהר</a:t>
            </a:r>
          </a:p>
        </p:txBody>
      </p:sp>
      <p:sp>
        <p:nvSpPr>
          <p:cNvPr id="3" name="מציין מיקום תוכן 2">
            <a:extLst>
              <a:ext uri="{FF2B5EF4-FFF2-40B4-BE49-F238E27FC236}">
                <a16:creationId xmlns:a16="http://schemas.microsoft.com/office/drawing/2014/main" id="{44570886-BA2A-4132-B6E3-C8CE87CA90E9}"/>
              </a:ext>
            </a:extLst>
          </p:cNvPr>
          <p:cNvSpPr>
            <a:spLocks noGrp="1"/>
          </p:cNvSpPr>
          <p:nvPr>
            <p:ph idx="1"/>
          </p:nvPr>
        </p:nvSpPr>
        <p:spPr>
          <a:xfrm>
            <a:off x="609600" y="1046921"/>
            <a:ext cx="10972800" cy="5433391"/>
          </a:xfrm>
        </p:spPr>
        <p:txBody>
          <a:bodyPr>
            <a:normAutofit/>
          </a:bodyPr>
          <a:lstStyle/>
          <a:p>
            <a:r>
              <a:rPr lang="he-IL" dirty="0"/>
              <a:t>פקודת בתי הסוהר – סעיף 81:</a:t>
            </a:r>
          </a:p>
          <a:p>
            <a:pPr algn="just"/>
            <a:r>
              <a:rPr lang="he-IL" dirty="0"/>
              <a:t>"מנהל בית סוהר יפקח וישלוט על כל ענין הנוגע לבית הסוהר שהוא ממונה עליו ויהיה אחראי כלפי הנציב להתנהגותם של הסוהרים והאסירים שבפיקוחו ולטיפול בהם ולהיותם מקיימים כראוי את הוראות פקודה זו וכל תקנה והוראה שניתנו לפיה."</a:t>
            </a:r>
          </a:p>
          <a:p>
            <a:pPr algn="just"/>
            <a:endParaRPr lang="he-IL" dirty="0"/>
          </a:p>
          <a:p>
            <a:pPr algn="just"/>
            <a:r>
              <a:rPr lang="he-IL" dirty="0"/>
              <a:t>שבועת אמונים של קצין בשב"ס (תקנות שירות בתי הסוהר):</a:t>
            </a:r>
          </a:p>
          <a:p>
            <a:pPr algn="just"/>
            <a:r>
              <a:rPr lang="he-IL" dirty="0"/>
              <a:t>"שבועת אמונים</a:t>
            </a:r>
          </a:p>
          <a:p>
            <a:pPr algn="just"/>
            <a:r>
              <a:rPr lang="he-IL" dirty="0"/>
              <a:t>הנני נשבע לשמור אמונים למדינת ישראל ולשלטונותיה המוסמכים לקבל על עצמי ללא תנאי וללא סייג עול משמעתו של שירות בתי הסוהר, לציית לכל הפקודות וההוראות הניתנות על ידי המפקדים המוסמכים, ולמלא כל חובה המוטלת עלי כקצין בשירות בתי הסוהר על פי כל דין."</a:t>
            </a:r>
          </a:p>
          <a:p>
            <a:pPr algn="just"/>
            <a:r>
              <a:rPr lang="he-IL" dirty="0"/>
              <a:t>האם יש </a:t>
            </a:r>
            <a:r>
              <a:rPr lang="he-IL" dirty="0" err="1"/>
              <a:t>ציפיה</a:t>
            </a:r>
            <a:r>
              <a:rPr lang="he-IL" dirty="0"/>
              <a:t> מסוהר לסיכון חיים, כמו מחיילים למען ביטחון המדינה?</a:t>
            </a:r>
          </a:p>
        </p:txBody>
      </p:sp>
      <p:sp>
        <p:nvSpPr>
          <p:cNvPr id="4" name="מציין מיקום של מספר שקופית 3">
            <a:extLst>
              <a:ext uri="{FF2B5EF4-FFF2-40B4-BE49-F238E27FC236}">
                <a16:creationId xmlns:a16="http://schemas.microsoft.com/office/drawing/2014/main" id="{8AFDF145-2D61-4DF6-80A5-43A42687B779}"/>
              </a:ext>
            </a:extLst>
          </p:cNvPr>
          <p:cNvSpPr>
            <a:spLocks noGrp="1"/>
          </p:cNvSpPr>
          <p:nvPr>
            <p:ph type="sldNum" sz="quarter" idx="12"/>
          </p:nvPr>
        </p:nvSpPr>
        <p:spPr/>
        <p:txBody>
          <a:bodyPr/>
          <a:lstStyle/>
          <a:p>
            <a:fld id="{6544147A-0CC7-4BC9-9C36-08267300910C}" type="slidenum">
              <a:rPr lang="he-IL" smtClean="0">
                <a:solidFill>
                  <a:srgbClr val="04617B">
                    <a:shade val="90000"/>
                  </a:srgbClr>
                </a:solidFill>
              </a:rPr>
              <a:pPr/>
              <a:t>10</a:t>
            </a:fld>
            <a:endParaRPr lang="he-IL">
              <a:solidFill>
                <a:srgbClr val="04617B">
                  <a:shade val="90000"/>
                </a:srgbClr>
              </a:solidFill>
            </a:endParaRPr>
          </a:p>
        </p:txBody>
      </p:sp>
    </p:spTree>
    <p:extLst>
      <p:ext uri="{BB962C8B-B14F-4D97-AF65-F5344CB8AC3E}">
        <p14:creationId xmlns:p14="http://schemas.microsoft.com/office/powerpoint/2010/main" val="31474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5F1F58B-BCB1-495B-A4C1-0A10DC838682}"/>
              </a:ext>
            </a:extLst>
          </p:cNvPr>
          <p:cNvSpPr>
            <a:spLocks noGrp="1"/>
          </p:cNvSpPr>
          <p:nvPr>
            <p:ph type="title"/>
          </p:nvPr>
        </p:nvSpPr>
        <p:spPr>
          <a:xfrm>
            <a:off x="609600" y="318052"/>
            <a:ext cx="10972800" cy="689113"/>
          </a:xfrm>
        </p:spPr>
        <p:txBody>
          <a:bodyPr>
            <a:normAutofit fontScale="90000"/>
          </a:bodyPr>
          <a:lstStyle/>
          <a:p>
            <a:pPr algn="ctr"/>
            <a:r>
              <a:rPr lang="he-IL" dirty="0"/>
              <a:t>עבירות משמעת בשב"ס</a:t>
            </a:r>
          </a:p>
        </p:txBody>
      </p:sp>
      <p:sp>
        <p:nvSpPr>
          <p:cNvPr id="3" name="מציין מיקום תוכן 2">
            <a:extLst>
              <a:ext uri="{FF2B5EF4-FFF2-40B4-BE49-F238E27FC236}">
                <a16:creationId xmlns:a16="http://schemas.microsoft.com/office/drawing/2014/main" id="{789C3543-2142-46F1-8033-32BFBD3E09F1}"/>
              </a:ext>
            </a:extLst>
          </p:cNvPr>
          <p:cNvSpPr>
            <a:spLocks noGrp="1"/>
          </p:cNvSpPr>
          <p:nvPr>
            <p:ph idx="1"/>
          </p:nvPr>
        </p:nvSpPr>
        <p:spPr>
          <a:xfrm>
            <a:off x="609600" y="1166191"/>
            <a:ext cx="10972800" cy="5158409"/>
          </a:xfrm>
        </p:spPr>
        <p:txBody>
          <a:bodyPr>
            <a:normAutofit fontScale="92500"/>
          </a:bodyPr>
          <a:lstStyle/>
          <a:p>
            <a:r>
              <a:rPr lang="he-IL" dirty="0"/>
              <a:t>פקודת בתי הסוהר [נוסח חדש] תשל"ב-1971, התוספת </a:t>
            </a:r>
            <a:r>
              <a:rPr lang="he-IL" dirty="0" err="1"/>
              <a:t>השניה</a:t>
            </a:r>
            <a:r>
              <a:rPr lang="he-IL" dirty="0"/>
              <a:t>, קובעת עבירות משמעת ובהן:</a:t>
            </a:r>
          </a:p>
          <a:p>
            <a:r>
              <a:rPr lang="he-IL" dirty="0"/>
              <a:t>11א. ביצוע פעולה המעמידה את הסוהר במצב של ניגוד עניינים בהתאם לכללים שנקבעו לכך בפקודות השירות.</a:t>
            </a:r>
          </a:p>
          <a:p>
            <a:r>
              <a:rPr lang="he-IL" dirty="0"/>
              <a:t>16.  התנהגות בלתי אדיבה או נקיטת לשון גסה כלפי אדם בעת מילוי תפקיד או כשהסוהר לבוש מדים.</a:t>
            </a:r>
          </a:p>
          <a:p>
            <a:r>
              <a:rPr lang="he-IL" dirty="0"/>
              <a:t>17.  טפילת אשמת-</a:t>
            </a:r>
            <a:r>
              <a:rPr lang="he-IL" dirty="0" err="1"/>
              <a:t>שוא</a:t>
            </a:r>
            <a:r>
              <a:rPr lang="he-IL" dirty="0"/>
              <a:t> במזיד, על סוהר או על אסיר.</a:t>
            </a:r>
          </a:p>
          <a:p>
            <a:r>
              <a:rPr lang="he-IL" dirty="0"/>
              <a:t>18.  ניצול מעמד של סוהר שלא לצורך מילוי תפקיד.</a:t>
            </a:r>
          </a:p>
          <a:p>
            <a:r>
              <a:rPr lang="he-IL" dirty="0"/>
              <a:t>27.  הבאת סוהר או ניסיון להבאת סוהר לידי עשיית עבירת משמעת בשכנוע, בעידוד, בדרישה, בהפצרה או בכל דרך אחרת שיש בה משום הפעלת לחץ.</a:t>
            </a:r>
          </a:p>
          <a:p>
            <a:r>
              <a:rPr lang="he-IL" dirty="0"/>
              <a:t>פקודת שב"ס 02.03.00 - </a:t>
            </a:r>
            <a:r>
              <a:rPr lang="he-IL" b="1" dirty="0"/>
              <a:t>מניעת ניגוד עניינים של אנשי השירות</a:t>
            </a:r>
            <a:r>
              <a:rPr lang="he-IL" dirty="0"/>
              <a:t>, לרבות דיווח על קרבת משפחה וקיום קשר אישי קרוב – הקמת ועדת אתיקה, בראשות היועמ"ש, המוסמכת לתת חוות דעת מקדימה לבקשת סוהר</a:t>
            </a:r>
          </a:p>
        </p:txBody>
      </p:sp>
      <p:sp>
        <p:nvSpPr>
          <p:cNvPr id="4" name="מציין מיקום של מספר שקופית 3">
            <a:extLst>
              <a:ext uri="{FF2B5EF4-FFF2-40B4-BE49-F238E27FC236}">
                <a16:creationId xmlns:a16="http://schemas.microsoft.com/office/drawing/2014/main" id="{A13A1ABF-66E2-4AED-AA0E-502ADB7FACCB}"/>
              </a:ext>
            </a:extLst>
          </p:cNvPr>
          <p:cNvSpPr>
            <a:spLocks noGrp="1"/>
          </p:cNvSpPr>
          <p:nvPr>
            <p:ph type="sldNum" sz="quarter" idx="12"/>
          </p:nvPr>
        </p:nvSpPr>
        <p:spPr/>
        <p:txBody>
          <a:bodyPr/>
          <a:lstStyle/>
          <a:p>
            <a:fld id="{6544147A-0CC7-4BC9-9C36-08267300910C}" type="slidenum">
              <a:rPr lang="he-IL" smtClean="0">
                <a:solidFill>
                  <a:srgbClr val="04617B">
                    <a:shade val="90000"/>
                  </a:srgbClr>
                </a:solidFill>
              </a:rPr>
              <a:pPr/>
              <a:t>11</a:t>
            </a:fld>
            <a:endParaRPr lang="he-IL">
              <a:solidFill>
                <a:srgbClr val="04617B">
                  <a:shade val="90000"/>
                </a:srgbClr>
              </a:solidFill>
            </a:endParaRPr>
          </a:p>
        </p:txBody>
      </p:sp>
    </p:spTree>
    <p:extLst>
      <p:ext uri="{BB962C8B-B14F-4D97-AF65-F5344CB8AC3E}">
        <p14:creationId xmlns:p14="http://schemas.microsoft.com/office/powerpoint/2010/main" val="22830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98500" y="335788"/>
            <a:ext cx="10972800" cy="769112"/>
          </a:xfrm>
        </p:spPr>
        <p:txBody>
          <a:bodyPr>
            <a:normAutofit fontScale="90000"/>
          </a:bodyPr>
          <a:lstStyle/>
          <a:p>
            <a:pPr algn="ctr"/>
            <a:r>
              <a:rPr lang="he-IL" dirty="0"/>
              <a:t>הערכים שנקבעו בשב"ס</a:t>
            </a:r>
          </a:p>
        </p:txBody>
      </p:sp>
      <p:sp>
        <p:nvSpPr>
          <p:cNvPr id="3" name="מציין מיקום תוכן 2"/>
          <p:cNvSpPr>
            <a:spLocks noGrp="1"/>
          </p:cNvSpPr>
          <p:nvPr>
            <p:ph idx="1"/>
          </p:nvPr>
        </p:nvSpPr>
        <p:spPr>
          <a:xfrm>
            <a:off x="609600" y="1612900"/>
            <a:ext cx="10972800" cy="4711700"/>
          </a:xfrm>
        </p:spPr>
        <p:txBody>
          <a:bodyPr>
            <a:normAutofit fontScale="92500" lnSpcReduction="10000"/>
          </a:bodyPr>
          <a:lstStyle/>
          <a:p>
            <a:r>
              <a:rPr lang="he-IL" b="1" dirty="0">
                <a:solidFill>
                  <a:srgbClr val="FF0000"/>
                </a:solidFill>
              </a:rPr>
              <a:t>חיי אדם וכבודו </a:t>
            </a:r>
            <a:r>
              <a:rPr lang="he-IL" dirty="0"/>
              <a:t>– </a:t>
            </a:r>
          </a:p>
          <a:p>
            <a:r>
              <a:rPr lang="he-IL" dirty="0"/>
              <a:t>הסוהר ישמור על חייהם, שלומם, כבודם וזכויותיהם של הנתונים במשמורת בגישה שוויונית וללא הבדלי דת, גזע, מין, לאום ואמונה.</a:t>
            </a:r>
          </a:p>
          <a:p>
            <a:r>
              <a:rPr lang="he-IL" dirty="0"/>
              <a:t>הסוהר ינקוט בכל האמצעים והמעשים הנדרשים לשם מניעת פגיעה בחייו, בגופו, בנפשו ובכבודו של כל אדם. זאת, בכל זמן ובכל מקום בו הוא נמצא.</a:t>
            </a:r>
          </a:p>
          <a:p>
            <a:r>
              <a:rPr lang="he-IL" dirty="0"/>
              <a:t>הסוהר ישתמש בסמכויותיו בצורה הוגנת, מושכלת, מידתית, וסובלנית. </a:t>
            </a:r>
          </a:p>
          <a:p>
            <a:r>
              <a:rPr lang="he-IL" b="1" dirty="0">
                <a:solidFill>
                  <a:srgbClr val="FF0000"/>
                </a:solidFill>
              </a:rPr>
              <a:t>אחריות </a:t>
            </a:r>
            <a:r>
              <a:rPr lang="he-IL" dirty="0"/>
              <a:t>– </a:t>
            </a:r>
          </a:p>
          <a:p>
            <a:r>
              <a:rPr lang="he-IL" dirty="0"/>
              <a:t>הסוהר יהיה מחויב לערכי שלטון החוק ויפעל למימוש יעוד הארגון לאור ערכיו.</a:t>
            </a:r>
          </a:p>
          <a:p>
            <a:r>
              <a:rPr lang="he-IL" dirty="0"/>
              <a:t>הסוהר ימלא את תפקידו תוך תפיסת אחריות רחבה והבנה עמוקה כי בידיו מופקדים חיי אדם ובטחון הציבור.</a:t>
            </a:r>
          </a:p>
          <a:p>
            <a:r>
              <a:rPr lang="he-IL" dirty="0"/>
              <a:t>הסוהר יגלה מעורבות פעילה, בכלל המשימות אליהן הוא נדרש, תוך הפעלת שיקול דעת ולקיחת אחריות על החלטותיו ומעשיו.</a:t>
            </a:r>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12</a:t>
            </a:fld>
            <a:endParaRPr lang="he-IL">
              <a:solidFill>
                <a:srgbClr val="04617B">
                  <a:shade val="90000"/>
                </a:srgbClr>
              </a:solidFill>
            </a:endParaRPr>
          </a:p>
        </p:txBody>
      </p:sp>
    </p:spTree>
    <p:extLst>
      <p:ext uri="{BB962C8B-B14F-4D97-AF65-F5344CB8AC3E}">
        <p14:creationId xmlns:p14="http://schemas.microsoft.com/office/powerpoint/2010/main" val="3327621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304800"/>
            <a:ext cx="10972800" cy="749300"/>
          </a:xfrm>
        </p:spPr>
        <p:txBody>
          <a:bodyPr>
            <a:normAutofit fontScale="90000"/>
          </a:bodyPr>
          <a:lstStyle/>
          <a:p>
            <a:pPr algn="ctr"/>
            <a:r>
              <a:rPr lang="he-IL" dirty="0"/>
              <a:t>הערכים שנקבעו בשב"ס (המשך)</a:t>
            </a:r>
          </a:p>
        </p:txBody>
      </p:sp>
      <p:sp>
        <p:nvSpPr>
          <p:cNvPr id="3" name="מציין מיקום תוכן 2"/>
          <p:cNvSpPr>
            <a:spLocks noGrp="1"/>
          </p:cNvSpPr>
          <p:nvPr>
            <p:ph idx="1"/>
          </p:nvPr>
        </p:nvSpPr>
        <p:spPr>
          <a:xfrm>
            <a:off x="609600" y="1231900"/>
            <a:ext cx="10972800" cy="5092700"/>
          </a:xfrm>
        </p:spPr>
        <p:txBody>
          <a:bodyPr>
            <a:normAutofit lnSpcReduction="10000"/>
          </a:bodyPr>
          <a:lstStyle/>
          <a:p>
            <a:pPr lvl="0">
              <a:buClr>
                <a:srgbClr val="0BD0D9"/>
              </a:buClr>
            </a:pPr>
            <a:r>
              <a:rPr lang="he-IL" sz="2200" b="1" dirty="0">
                <a:solidFill>
                  <a:srgbClr val="FF0000"/>
                </a:solidFill>
              </a:rPr>
              <a:t>אמינות</a:t>
            </a:r>
            <a:r>
              <a:rPr lang="he-IL" sz="2200" dirty="0">
                <a:solidFill>
                  <a:prstClr val="black"/>
                </a:solidFill>
              </a:rPr>
              <a:t> – </a:t>
            </a:r>
          </a:p>
          <a:p>
            <a:pPr lvl="0">
              <a:buClr>
                <a:srgbClr val="0BD0D9"/>
              </a:buClr>
            </a:pPr>
            <a:r>
              <a:rPr lang="he-IL" sz="2200" dirty="0">
                <a:solidFill>
                  <a:prstClr val="black"/>
                </a:solidFill>
              </a:rPr>
              <a:t>הסוהר יקפיד למלא את תפקידו ביושר, בהגינות, ביושרה ובניקיון כפיים.</a:t>
            </a:r>
          </a:p>
          <a:p>
            <a:pPr lvl="0">
              <a:buClr>
                <a:srgbClr val="0BD0D9"/>
              </a:buClr>
            </a:pPr>
            <a:r>
              <a:rPr lang="he-IL" sz="2200" dirty="0">
                <a:solidFill>
                  <a:prstClr val="black"/>
                </a:solidFill>
              </a:rPr>
              <a:t>הסוהר ינקוט בגישה עניינית, ייזהר משיקולים זרים, ממשוא פנים ומניצול סמכותו לרעה.</a:t>
            </a:r>
          </a:p>
          <a:p>
            <a:pPr lvl="0">
              <a:buClr>
                <a:srgbClr val="0BD0D9"/>
              </a:buClr>
            </a:pPr>
            <a:r>
              <a:rPr lang="he-IL" sz="2200" dirty="0">
                <a:solidFill>
                  <a:prstClr val="black"/>
                </a:solidFill>
              </a:rPr>
              <a:t>הסוהר ידווח דיווח אמת, שלם ומדויק.</a:t>
            </a:r>
          </a:p>
          <a:p>
            <a:pPr lvl="0">
              <a:buClr>
                <a:srgbClr val="0BD0D9"/>
              </a:buClr>
            </a:pPr>
            <a:r>
              <a:rPr lang="he-IL" sz="2200" dirty="0">
                <a:solidFill>
                  <a:prstClr val="black"/>
                </a:solidFill>
              </a:rPr>
              <a:t>הסוהר יקפיד להימנע מקשרים אסורים.</a:t>
            </a:r>
          </a:p>
          <a:p>
            <a:pPr lvl="0">
              <a:buClr>
                <a:srgbClr val="0BD0D9"/>
              </a:buClr>
            </a:pPr>
            <a:r>
              <a:rPr lang="he-IL" sz="2200" dirty="0">
                <a:solidFill>
                  <a:prstClr val="black"/>
                </a:solidFill>
              </a:rPr>
              <a:t>הסוהר ייזהר מכל פעולה שיש בה ניגוד עניינים לתפקידו ולייעוד הארגון.</a:t>
            </a:r>
          </a:p>
          <a:p>
            <a:pPr lvl="0">
              <a:buClr>
                <a:srgbClr val="0BD0D9"/>
              </a:buClr>
            </a:pPr>
            <a:r>
              <a:rPr lang="he-IL" sz="2200" dirty="0">
                <a:solidFill>
                  <a:prstClr val="black"/>
                </a:solidFill>
              </a:rPr>
              <a:t>הסוהר יימנע מלשתף פעולה עם עמיתים, במעשה או בשתיקה, כאשר מעשיהם של אלה מנוגדים לדין, ליעוד הארגון ולערכיו; ויפעל ללא מורא לתיקון המעוות.</a:t>
            </a:r>
          </a:p>
          <a:p>
            <a:pPr lvl="0">
              <a:buClr>
                <a:srgbClr val="0BD0D9"/>
              </a:buClr>
            </a:pPr>
            <a:endParaRPr lang="he-IL" sz="2200" dirty="0">
              <a:solidFill>
                <a:prstClr val="black"/>
              </a:solidFill>
            </a:endParaRPr>
          </a:p>
          <a:p>
            <a:pPr lvl="0">
              <a:buClr>
                <a:srgbClr val="0BD0D9"/>
              </a:buClr>
            </a:pPr>
            <a:r>
              <a:rPr lang="he-IL" sz="2200" b="1" dirty="0">
                <a:solidFill>
                  <a:srgbClr val="FF0000"/>
                </a:solidFill>
              </a:rPr>
              <a:t>דוגמה אישית </a:t>
            </a:r>
            <a:r>
              <a:rPr lang="he-IL" sz="2200" dirty="0">
                <a:solidFill>
                  <a:prstClr val="black"/>
                </a:solidFill>
              </a:rPr>
              <a:t>– </a:t>
            </a:r>
          </a:p>
          <a:p>
            <a:pPr lvl="0">
              <a:buClr>
                <a:srgbClr val="0BD0D9"/>
              </a:buClr>
            </a:pPr>
            <a:r>
              <a:rPr lang="he-IL" sz="2200" dirty="0">
                <a:solidFill>
                  <a:prstClr val="black"/>
                </a:solidFill>
              </a:rPr>
              <a:t>הסוהר ישמש דוגמה אישית חיובית לעמיתיו ולנתונים במשמורת, הנושאים אליו את עיניהם ובוחנים את התנהגותו.</a:t>
            </a:r>
          </a:p>
          <a:p>
            <a:pPr lvl="0">
              <a:buClr>
                <a:srgbClr val="0BD0D9"/>
              </a:buClr>
            </a:pPr>
            <a:r>
              <a:rPr lang="he-IL" sz="2200" dirty="0">
                <a:solidFill>
                  <a:prstClr val="black"/>
                </a:solidFill>
              </a:rPr>
              <a:t>הסוהר יגלה מובילות חברתית-ערכית בפעילותו בתוך הארגון ובהתנהלותו מחוצה לו.  </a:t>
            </a:r>
          </a:p>
          <a:p>
            <a:pPr lvl="0">
              <a:buClr>
                <a:srgbClr val="0BD0D9"/>
              </a:buClr>
            </a:pPr>
            <a:endParaRPr lang="he-IL" sz="2200" dirty="0">
              <a:solidFill>
                <a:prstClr val="black"/>
              </a:solidFill>
            </a:endParaRPr>
          </a:p>
          <a:p>
            <a:endParaRPr lang="he-IL" dirty="0"/>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13</a:t>
            </a:fld>
            <a:endParaRPr lang="he-IL">
              <a:solidFill>
                <a:srgbClr val="04617B">
                  <a:shade val="90000"/>
                </a:srgbClr>
              </a:solidFill>
            </a:endParaRPr>
          </a:p>
        </p:txBody>
      </p:sp>
    </p:spTree>
    <p:extLst>
      <p:ext uri="{BB962C8B-B14F-4D97-AF65-F5344CB8AC3E}">
        <p14:creationId xmlns:p14="http://schemas.microsoft.com/office/powerpoint/2010/main" val="366012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241300"/>
            <a:ext cx="10972800" cy="1282700"/>
          </a:xfrm>
        </p:spPr>
        <p:txBody>
          <a:bodyPr>
            <a:normAutofit/>
          </a:bodyPr>
          <a:lstStyle/>
          <a:p>
            <a:pPr algn="ctr"/>
            <a:r>
              <a:rPr lang="he-IL" dirty="0"/>
              <a:t>הערכים שנקבעו בשב"ס (המשך)</a:t>
            </a:r>
          </a:p>
        </p:txBody>
      </p:sp>
      <p:sp>
        <p:nvSpPr>
          <p:cNvPr id="3" name="מציין מיקום תוכן 2"/>
          <p:cNvSpPr>
            <a:spLocks noGrp="1"/>
          </p:cNvSpPr>
          <p:nvPr>
            <p:ph idx="1"/>
          </p:nvPr>
        </p:nvSpPr>
        <p:spPr>
          <a:xfrm>
            <a:off x="736600" y="1930400"/>
            <a:ext cx="10972800" cy="4152900"/>
          </a:xfrm>
        </p:spPr>
        <p:txBody>
          <a:bodyPr>
            <a:normAutofit/>
          </a:bodyPr>
          <a:lstStyle/>
          <a:p>
            <a:pPr lvl="0">
              <a:buClr>
                <a:srgbClr val="0BD0D9"/>
              </a:buClr>
            </a:pPr>
            <a:r>
              <a:rPr lang="he-IL" sz="2400" b="1" dirty="0">
                <a:solidFill>
                  <a:srgbClr val="FF0000"/>
                </a:solidFill>
              </a:rPr>
              <a:t>ממלכתיות</a:t>
            </a:r>
            <a:r>
              <a:rPr lang="he-IL" sz="2400" dirty="0">
                <a:solidFill>
                  <a:srgbClr val="FF0000"/>
                </a:solidFill>
              </a:rPr>
              <a:t> </a:t>
            </a:r>
            <a:r>
              <a:rPr lang="he-IL" sz="2400" dirty="0">
                <a:solidFill>
                  <a:prstClr val="black"/>
                </a:solidFill>
              </a:rPr>
              <a:t>– </a:t>
            </a:r>
          </a:p>
          <a:p>
            <a:pPr lvl="0">
              <a:buClr>
                <a:srgbClr val="0BD0D9"/>
              </a:buClr>
            </a:pPr>
            <a:r>
              <a:rPr lang="he-IL" sz="2400" dirty="0">
                <a:solidFill>
                  <a:prstClr val="black"/>
                </a:solidFill>
              </a:rPr>
              <a:t>הסוהר יגלה נאמנות לערכי היסוד של מדינת ישראל כמדינה דמוקרטית.</a:t>
            </a:r>
          </a:p>
          <a:p>
            <a:pPr lvl="0">
              <a:buClr>
                <a:srgbClr val="0BD0D9"/>
              </a:buClr>
            </a:pPr>
            <a:r>
              <a:rPr lang="he-IL" sz="2400" dirty="0">
                <a:solidFill>
                  <a:prstClr val="black"/>
                </a:solidFill>
              </a:rPr>
              <a:t>הסוהר יפעל לאור ערכי שלטון החוק. </a:t>
            </a:r>
          </a:p>
          <a:p>
            <a:pPr lvl="0">
              <a:buClr>
                <a:srgbClr val="0BD0D9"/>
              </a:buClr>
            </a:pPr>
            <a:r>
              <a:rPr lang="he-IL" sz="2400" dirty="0">
                <a:solidFill>
                  <a:prstClr val="black"/>
                </a:solidFill>
              </a:rPr>
              <a:t>הסוהר ינהג באופן ממלכתי כשליח הציבור בארגון בטחוני בעל תכליות חברתיות.</a:t>
            </a:r>
          </a:p>
          <a:p>
            <a:pPr lvl="0">
              <a:buClr>
                <a:srgbClr val="0BD0D9"/>
              </a:buClr>
            </a:pPr>
            <a:r>
              <a:rPr lang="he-IL" sz="2400" dirty="0">
                <a:solidFill>
                  <a:prstClr val="black"/>
                </a:solidFill>
              </a:rPr>
              <a:t>הסוהר יפעל מתוך מחויבות כלפי הארגון תוך גילוי הזדהות עם ייעודו, מטרותיו וערכיו לאור הנורמות וההסדרים הפנימיים בו. </a:t>
            </a:r>
          </a:p>
          <a:p>
            <a:pPr lvl="0">
              <a:buClr>
                <a:srgbClr val="0BD0D9"/>
              </a:buClr>
            </a:pPr>
            <a:endParaRPr lang="he-IL" sz="2200" dirty="0">
              <a:solidFill>
                <a:prstClr val="black"/>
              </a:solidFill>
            </a:endParaRPr>
          </a:p>
          <a:p>
            <a:pPr lvl="0">
              <a:buClr>
                <a:srgbClr val="0BD0D9"/>
              </a:buClr>
            </a:pPr>
            <a:endParaRPr lang="he-IL" sz="1900" dirty="0">
              <a:solidFill>
                <a:prstClr val="black"/>
              </a:solidFill>
            </a:endParaRPr>
          </a:p>
          <a:p>
            <a:endParaRPr lang="he-IL" dirty="0"/>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14</a:t>
            </a:fld>
            <a:endParaRPr lang="he-IL">
              <a:solidFill>
                <a:srgbClr val="04617B">
                  <a:shade val="90000"/>
                </a:srgbClr>
              </a:solidFill>
            </a:endParaRPr>
          </a:p>
        </p:txBody>
      </p:sp>
    </p:spTree>
    <p:extLst>
      <p:ext uri="{BB962C8B-B14F-4D97-AF65-F5344CB8AC3E}">
        <p14:creationId xmlns:p14="http://schemas.microsoft.com/office/powerpoint/2010/main" val="92073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393700"/>
            <a:ext cx="10972800" cy="635000"/>
          </a:xfrm>
        </p:spPr>
        <p:txBody>
          <a:bodyPr>
            <a:normAutofit fontScale="90000"/>
          </a:bodyPr>
          <a:lstStyle/>
          <a:p>
            <a:pPr algn="ctr"/>
            <a:r>
              <a:rPr lang="he-IL" dirty="0"/>
              <a:t>הערכים שנקבעו בשב"ס (המשך)</a:t>
            </a:r>
          </a:p>
        </p:txBody>
      </p:sp>
      <p:sp>
        <p:nvSpPr>
          <p:cNvPr id="3" name="מציין מיקום תוכן 2"/>
          <p:cNvSpPr>
            <a:spLocks noGrp="1"/>
          </p:cNvSpPr>
          <p:nvPr>
            <p:ph idx="1"/>
          </p:nvPr>
        </p:nvSpPr>
        <p:spPr/>
        <p:txBody>
          <a:bodyPr/>
          <a:lstStyle/>
          <a:p>
            <a:pPr lvl="0">
              <a:buClr>
                <a:srgbClr val="0BD0D9"/>
              </a:buClr>
            </a:pPr>
            <a:r>
              <a:rPr lang="he-IL" sz="2400" b="1" dirty="0">
                <a:solidFill>
                  <a:srgbClr val="FF0000"/>
                </a:solidFill>
              </a:rPr>
              <a:t>מקצועיות</a:t>
            </a:r>
            <a:r>
              <a:rPr lang="he-IL" sz="2400" dirty="0">
                <a:solidFill>
                  <a:prstClr val="black"/>
                </a:solidFill>
              </a:rPr>
              <a:t> – </a:t>
            </a:r>
          </a:p>
          <a:p>
            <a:pPr lvl="0">
              <a:buClr>
                <a:srgbClr val="0BD0D9"/>
              </a:buClr>
            </a:pPr>
            <a:r>
              <a:rPr lang="he-IL" sz="2400" dirty="0">
                <a:solidFill>
                  <a:prstClr val="black"/>
                </a:solidFill>
              </a:rPr>
              <a:t>הסוהר יהיה בקיא בכל הידע המקצועי העדכני, יפעל מתוך מיומנות והבנת התפקיד, תוך דבקות במשימה, גילוי חדשנות, יסודיות, נחישות ויוזמה.</a:t>
            </a:r>
          </a:p>
          <a:p>
            <a:pPr lvl="0">
              <a:buClr>
                <a:srgbClr val="0BD0D9"/>
              </a:buClr>
            </a:pPr>
            <a:r>
              <a:rPr lang="he-IL" sz="2400" dirty="0">
                <a:solidFill>
                  <a:prstClr val="black"/>
                </a:solidFill>
              </a:rPr>
              <a:t>הסוהר יחתור למצוינות במילוי תפקידו.</a:t>
            </a:r>
          </a:p>
          <a:p>
            <a:pPr lvl="0">
              <a:buClr>
                <a:srgbClr val="0BD0D9"/>
              </a:buClr>
            </a:pPr>
            <a:r>
              <a:rPr lang="he-IL" sz="2400" dirty="0">
                <a:solidFill>
                  <a:prstClr val="black"/>
                </a:solidFill>
              </a:rPr>
              <a:t>הסוהר יפעל באופן שיטתי לפיתוח מיומנויות מקצועיות מתוך ידיעה והבנה של הפקודות, ההוראות והנהלים הנוגעים לתפקידו.</a:t>
            </a:r>
          </a:p>
          <a:p>
            <a:pPr lvl="0">
              <a:buClr>
                <a:srgbClr val="0BD0D9"/>
              </a:buClr>
            </a:pPr>
            <a:r>
              <a:rPr lang="he-IL" sz="2400" dirty="0">
                <a:solidFill>
                  <a:prstClr val="black"/>
                </a:solidFill>
              </a:rPr>
              <a:t>הסוהר יקפיד על ריסון הכוח העומד לרשותו. </a:t>
            </a:r>
          </a:p>
          <a:p>
            <a:pPr lvl="0">
              <a:buClr>
                <a:srgbClr val="0BD0D9"/>
              </a:buClr>
            </a:pPr>
            <a:r>
              <a:rPr lang="he-IL" sz="2400" dirty="0">
                <a:solidFill>
                  <a:prstClr val="black"/>
                </a:solidFill>
              </a:rPr>
              <a:t>הסוהר ינהג בעמיתיו בכבוד, ברעות, בערבות הדדית ובשיתוף פעולה. הסוהר יפעל למימוש יעוד הארגון תוך שיתוף פעולה עם כלל הגורמים הממלכתיים, ובדגש על ארגוני אכיפת החוק וארגוני הביטחון של המדינה.</a:t>
            </a:r>
          </a:p>
          <a:p>
            <a:endParaRPr lang="he-IL" dirty="0"/>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15</a:t>
            </a:fld>
            <a:endParaRPr lang="he-IL">
              <a:solidFill>
                <a:srgbClr val="04617B">
                  <a:shade val="90000"/>
                </a:srgbClr>
              </a:solidFill>
            </a:endParaRPr>
          </a:p>
        </p:txBody>
      </p:sp>
    </p:spTree>
    <p:extLst>
      <p:ext uri="{BB962C8B-B14F-4D97-AF65-F5344CB8AC3E}">
        <p14:creationId xmlns:p14="http://schemas.microsoft.com/office/powerpoint/2010/main" val="416867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215900"/>
            <a:ext cx="10972800" cy="723900"/>
          </a:xfrm>
        </p:spPr>
        <p:txBody>
          <a:bodyPr>
            <a:normAutofit fontScale="90000"/>
          </a:bodyPr>
          <a:lstStyle/>
          <a:p>
            <a:pPr algn="ctr"/>
            <a:r>
              <a:rPr lang="he-IL" dirty="0"/>
              <a:t>הייחודיות שבתחומי ניהול מתקן כליאה</a:t>
            </a:r>
          </a:p>
        </p:txBody>
      </p:sp>
      <p:sp>
        <p:nvSpPr>
          <p:cNvPr id="3" name="מציין מיקום תוכן 2"/>
          <p:cNvSpPr>
            <a:spLocks noGrp="1"/>
          </p:cNvSpPr>
          <p:nvPr>
            <p:ph idx="1"/>
          </p:nvPr>
        </p:nvSpPr>
        <p:spPr>
          <a:xfrm>
            <a:off x="609600" y="1219200"/>
            <a:ext cx="10972800" cy="5105400"/>
          </a:xfrm>
        </p:spPr>
        <p:txBody>
          <a:bodyPr>
            <a:noAutofit/>
          </a:bodyPr>
          <a:lstStyle/>
          <a:p>
            <a:pPr>
              <a:lnSpc>
                <a:spcPct val="200000"/>
              </a:lnSpc>
            </a:pPr>
            <a:r>
              <a:rPr lang="he-IL" sz="2400" dirty="0"/>
              <a:t>מיהם בעלי </a:t>
            </a:r>
            <a:r>
              <a:rPr lang="he-IL" sz="2400" dirty="0" err="1"/>
              <a:t>הענין</a:t>
            </a:r>
            <a:r>
              <a:rPr lang="he-IL" sz="2400" dirty="0"/>
              <a:t> שלנו?</a:t>
            </a:r>
          </a:p>
          <a:p>
            <a:pPr>
              <a:lnSpc>
                <a:spcPct val="200000"/>
              </a:lnSpc>
            </a:pPr>
            <a:r>
              <a:rPr lang="he-IL" sz="2400" dirty="0"/>
              <a:t>האם הערכים הכללים שנקבעו בשב"ס עונים על צרכי ניהול מתקן כליאה?</a:t>
            </a:r>
          </a:p>
          <a:p>
            <a:pPr>
              <a:lnSpc>
                <a:spcPct val="200000"/>
              </a:lnSpc>
            </a:pPr>
            <a:r>
              <a:rPr lang="he-IL" sz="2400" dirty="0"/>
              <a:t>מה מייחד את מנהלי מתקני הכליאה משאר עובדי הארגון? </a:t>
            </a:r>
          </a:p>
          <a:p>
            <a:pPr>
              <a:lnSpc>
                <a:spcPct val="200000"/>
              </a:lnSpc>
            </a:pPr>
            <a:r>
              <a:rPr lang="he-IL" sz="2400" dirty="0"/>
              <a:t>האם ניהול מתקן כליאה שונה, למשל, מעיסוק במחקר, בינוי והנדסה?</a:t>
            </a:r>
          </a:p>
          <a:p>
            <a:pPr>
              <a:lnSpc>
                <a:spcPct val="200000"/>
              </a:lnSpc>
            </a:pPr>
            <a:r>
              <a:rPr lang="he-IL" sz="2400" dirty="0"/>
              <a:t>האם למנהל מתקן כליאה יש עיסוק מול ספקים חיצוניים?</a:t>
            </a:r>
          </a:p>
          <a:p>
            <a:pPr>
              <a:lnSpc>
                <a:spcPct val="200000"/>
              </a:lnSpc>
            </a:pPr>
            <a:r>
              <a:rPr lang="he-IL" sz="2400" dirty="0"/>
              <a:t>האם מותר לרכוש מוצרים מעסקים של אסירים או קרובי משפחתם?</a:t>
            </a:r>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16</a:t>
            </a:fld>
            <a:endParaRPr lang="he-IL">
              <a:solidFill>
                <a:srgbClr val="04617B">
                  <a:shade val="90000"/>
                </a:srgbClr>
              </a:solidFill>
            </a:endParaRPr>
          </a:p>
        </p:txBody>
      </p:sp>
    </p:spTree>
    <p:extLst>
      <p:ext uri="{BB962C8B-B14F-4D97-AF65-F5344CB8AC3E}">
        <p14:creationId xmlns:p14="http://schemas.microsoft.com/office/powerpoint/2010/main" val="283198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0"/>
            <a:ext cx="10972800" cy="609600"/>
          </a:xfrm>
        </p:spPr>
        <p:txBody>
          <a:bodyPr>
            <a:normAutofit fontScale="90000"/>
          </a:bodyPr>
          <a:lstStyle/>
          <a:p>
            <a:pPr algn="ctr"/>
            <a:r>
              <a:rPr lang="he-IL" sz="4500" dirty="0">
                <a:solidFill>
                  <a:srgbClr val="04617B"/>
                </a:solidFill>
              </a:rPr>
              <a:t>הייחודיות שבתחומי ניהול מתקן כליאה (המשך)</a:t>
            </a:r>
            <a:endParaRPr lang="he-IL" dirty="0"/>
          </a:p>
        </p:txBody>
      </p:sp>
      <p:sp>
        <p:nvSpPr>
          <p:cNvPr id="3" name="מציין מיקום תוכן 2"/>
          <p:cNvSpPr>
            <a:spLocks noGrp="1"/>
          </p:cNvSpPr>
          <p:nvPr>
            <p:ph idx="1"/>
          </p:nvPr>
        </p:nvSpPr>
        <p:spPr>
          <a:xfrm>
            <a:off x="609600" y="609600"/>
            <a:ext cx="10972800" cy="6111876"/>
          </a:xfrm>
        </p:spPr>
        <p:txBody>
          <a:bodyPr>
            <a:normAutofit/>
          </a:bodyPr>
          <a:lstStyle/>
          <a:p>
            <a:pPr lvl="0">
              <a:lnSpc>
                <a:spcPct val="200000"/>
              </a:lnSpc>
              <a:buClr>
                <a:srgbClr val="0BD0D9"/>
              </a:buClr>
            </a:pPr>
            <a:r>
              <a:rPr lang="he-IL" sz="2900" dirty="0">
                <a:solidFill>
                  <a:prstClr val="black"/>
                </a:solidFill>
              </a:rPr>
              <a:t>האם מובן לנו מהו ניגוד עניינים אסור? האם מילאנו טפסים לאיתור ניגוד עניינים?</a:t>
            </a:r>
          </a:p>
          <a:p>
            <a:pPr lvl="0">
              <a:lnSpc>
                <a:spcPct val="200000"/>
              </a:lnSpc>
              <a:buClr>
                <a:srgbClr val="0BD0D9"/>
              </a:buClr>
            </a:pPr>
            <a:r>
              <a:rPr lang="he-IL" sz="2900" dirty="0">
                <a:solidFill>
                  <a:prstClr val="black"/>
                </a:solidFill>
              </a:rPr>
              <a:t>האם מובן לנו מהו מידע סודי?</a:t>
            </a:r>
          </a:p>
          <a:p>
            <a:pPr lvl="0">
              <a:lnSpc>
                <a:spcPct val="200000"/>
              </a:lnSpc>
              <a:buClr>
                <a:srgbClr val="0BD0D9"/>
              </a:buClr>
            </a:pPr>
            <a:r>
              <a:rPr lang="he-IL" sz="2900" dirty="0">
                <a:solidFill>
                  <a:prstClr val="black"/>
                </a:solidFill>
              </a:rPr>
              <a:t>האם מחובתנו לשמור על שוויון בין אסירים?</a:t>
            </a:r>
          </a:p>
          <a:p>
            <a:pPr lvl="0">
              <a:lnSpc>
                <a:spcPct val="200000"/>
              </a:lnSpc>
              <a:buClr>
                <a:srgbClr val="0BD0D9"/>
              </a:buClr>
            </a:pPr>
            <a:r>
              <a:rPr lang="he-IL" sz="2900" dirty="0">
                <a:solidFill>
                  <a:prstClr val="black"/>
                </a:solidFill>
              </a:rPr>
              <a:t>האם מותר לי לטפל באסיר שיש לי קרבה משפחתית מרוחקת </a:t>
            </a:r>
            <a:r>
              <a:rPr lang="he-IL" sz="2900" dirty="0" err="1">
                <a:solidFill>
                  <a:prstClr val="black"/>
                </a:solidFill>
              </a:rPr>
              <a:t>איתו</a:t>
            </a:r>
            <a:r>
              <a:rPr lang="he-IL" sz="2900" dirty="0">
                <a:solidFill>
                  <a:prstClr val="black"/>
                </a:solidFill>
              </a:rPr>
              <a:t>?</a:t>
            </a:r>
          </a:p>
          <a:p>
            <a:pPr>
              <a:lnSpc>
                <a:spcPct val="200000"/>
              </a:lnSpc>
            </a:pPr>
            <a:endParaRPr lang="he-IL" dirty="0"/>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17</a:t>
            </a:fld>
            <a:endParaRPr lang="he-IL">
              <a:solidFill>
                <a:srgbClr val="04617B">
                  <a:shade val="90000"/>
                </a:srgbClr>
              </a:solidFill>
            </a:endParaRPr>
          </a:p>
        </p:txBody>
      </p:sp>
    </p:spTree>
    <p:extLst>
      <p:ext uri="{BB962C8B-B14F-4D97-AF65-F5344CB8AC3E}">
        <p14:creationId xmlns:p14="http://schemas.microsoft.com/office/powerpoint/2010/main" val="313361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09600" y="196948"/>
            <a:ext cx="10972800" cy="661181"/>
          </a:xfrm>
        </p:spPr>
        <p:txBody>
          <a:bodyPr>
            <a:normAutofit fontScale="90000"/>
          </a:bodyPr>
          <a:lstStyle/>
          <a:p>
            <a:pPr algn="ctr"/>
            <a:r>
              <a:rPr lang="he-IL" sz="4100" dirty="0">
                <a:solidFill>
                  <a:srgbClr val="04617B"/>
                </a:solidFill>
              </a:rPr>
              <a:t>הייחודיות שבתחומי ניהול מתקן כליאה(המשך)</a:t>
            </a:r>
            <a:endParaRPr lang="he-IL" dirty="0"/>
          </a:p>
        </p:txBody>
      </p:sp>
      <p:sp>
        <p:nvSpPr>
          <p:cNvPr id="3" name="מציין מיקום תוכן 2"/>
          <p:cNvSpPr>
            <a:spLocks noGrp="1"/>
          </p:cNvSpPr>
          <p:nvPr>
            <p:ph idx="1"/>
          </p:nvPr>
        </p:nvSpPr>
        <p:spPr>
          <a:xfrm>
            <a:off x="609600" y="1026942"/>
            <a:ext cx="10972800" cy="5297658"/>
          </a:xfrm>
        </p:spPr>
        <p:txBody>
          <a:bodyPr>
            <a:normAutofit fontScale="92500"/>
          </a:bodyPr>
          <a:lstStyle/>
          <a:p>
            <a:pPr lvl="0">
              <a:lnSpc>
                <a:spcPct val="200000"/>
              </a:lnSpc>
              <a:buClr>
                <a:srgbClr val="0BD0D9"/>
              </a:buClr>
            </a:pPr>
            <a:r>
              <a:rPr lang="he-IL" dirty="0">
                <a:solidFill>
                  <a:prstClr val="black"/>
                </a:solidFill>
              </a:rPr>
              <a:t>האם מותר לסוהר להזמין קרובי משפחה של אסיר לאירוע משפחתי (כגון בר-מצווה, חתונה)?</a:t>
            </a:r>
          </a:p>
          <a:p>
            <a:pPr lvl="0">
              <a:lnSpc>
                <a:spcPct val="200000"/>
              </a:lnSpc>
              <a:buClr>
                <a:srgbClr val="0BD0D9"/>
              </a:buClr>
            </a:pPr>
            <a:r>
              <a:rPr lang="he-IL" dirty="0">
                <a:solidFill>
                  <a:prstClr val="black"/>
                </a:solidFill>
              </a:rPr>
              <a:t>האם יש מתנה כלשהי שמותר לקבל מקרובי משפחה של אסיר?</a:t>
            </a:r>
          </a:p>
          <a:p>
            <a:pPr lvl="0">
              <a:lnSpc>
                <a:spcPct val="200000"/>
              </a:lnSpc>
              <a:buClr>
                <a:srgbClr val="0BD0D9"/>
              </a:buClr>
            </a:pPr>
            <a:r>
              <a:rPr lang="he-IL" dirty="0">
                <a:solidFill>
                  <a:prstClr val="black"/>
                </a:solidFill>
              </a:rPr>
              <a:t>האם ראוי לבקש מקרוב משפחה של אסיר להעסיק קרוב משפחה של מנהל מתקן כליאה?</a:t>
            </a:r>
          </a:p>
          <a:p>
            <a:pPr lvl="0">
              <a:lnSpc>
                <a:spcPct val="200000"/>
              </a:lnSpc>
              <a:buClr>
                <a:srgbClr val="0BD0D9"/>
              </a:buClr>
            </a:pPr>
            <a:r>
              <a:rPr lang="he-IL" dirty="0">
                <a:solidFill>
                  <a:prstClr val="black"/>
                </a:solidFill>
              </a:rPr>
              <a:t>האם אנחנו מרגישים שיש לנו עם מי להתייעץ בפתיחות בנושאים אתיים בארגון?</a:t>
            </a:r>
          </a:p>
          <a:p>
            <a:pPr lvl="0">
              <a:lnSpc>
                <a:spcPct val="200000"/>
              </a:lnSpc>
              <a:buClr>
                <a:srgbClr val="0BD0D9"/>
              </a:buClr>
            </a:pPr>
            <a:r>
              <a:rPr lang="he-IL" dirty="0">
                <a:solidFill>
                  <a:prstClr val="black"/>
                </a:solidFill>
              </a:rPr>
              <a:t>האם יודעים על אילו אירועים חריגים יש לדווח לממונים?</a:t>
            </a:r>
          </a:p>
          <a:p>
            <a:pPr lvl="0">
              <a:lnSpc>
                <a:spcPct val="200000"/>
              </a:lnSpc>
              <a:buClr>
                <a:srgbClr val="0BD0D9"/>
              </a:buClr>
            </a:pPr>
            <a:r>
              <a:rPr lang="he-IL" dirty="0">
                <a:solidFill>
                  <a:prstClr val="black"/>
                </a:solidFill>
              </a:rPr>
              <a:t>האם נדרש קוד אתי משלים למנהלי מתקן כליאה?</a:t>
            </a:r>
          </a:p>
          <a:p>
            <a:endParaRPr lang="he-IL" dirty="0"/>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18</a:t>
            </a:fld>
            <a:endParaRPr lang="he-IL">
              <a:solidFill>
                <a:srgbClr val="04617B">
                  <a:shade val="90000"/>
                </a:srgbClr>
              </a:solidFill>
            </a:endParaRPr>
          </a:p>
        </p:txBody>
      </p:sp>
    </p:spTree>
    <p:extLst>
      <p:ext uri="{BB962C8B-B14F-4D97-AF65-F5344CB8AC3E}">
        <p14:creationId xmlns:p14="http://schemas.microsoft.com/office/powerpoint/2010/main" val="125984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58900" y="154746"/>
            <a:ext cx="9448800" cy="1125414"/>
          </a:xfrm>
        </p:spPr>
        <p:txBody>
          <a:bodyPr>
            <a:normAutofit fontScale="90000"/>
          </a:bodyPr>
          <a:lstStyle/>
          <a:p>
            <a:pPr algn="ctr"/>
            <a:br>
              <a:rPr lang="en-US" dirty="0"/>
            </a:br>
            <a:br>
              <a:rPr lang="en-US" dirty="0"/>
            </a:br>
            <a:br>
              <a:rPr lang="he-IL" dirty="0"/>
            </a:br>
            <a:br>
              <a:rPr lang="he-IL" dirty="0"/>
            </a:br>
            <a:br>
              <a:rPr lang="he-IL" dirty="0"/>
            </a:br>
            <a:br>
              <a:rPr lang="he-IL" dirty="0"/>
            </a:br>
            <a:br>
              <a:rPr lang="he-IL" dirty="0"/>
            </a:br>
            <a:br>
              <a:rPr lang="he-IL" dirty="0"/>
            </a:br>
            <a:br>
              <a:rPr lang="he-IL" dirty="0"/>
            </a:br>
            <a:br>
              <a:rPr lang="he-IL" dirty="0"/>
            </a:br>
            <a:r>
              <a:rPr lang="he-IL" dirty="0"/>
              <a:t>מודל להתמודדות אישית עם דילמה אתית</a:t>
            </a:r>
            <a:br>
              <a:rPr lang="he-IL" dirty="0"/>
            </a:br>
            <a:endParaRPr lang="he-IL" dirty="0"/>
          </a:p>
        </p:txBody>
      </p:sp>
      <p:sp>
        <p:nvSpPr>
          <p:cNvPr id="3" name="מציין מיקום תוכן 2"/>
          <p:cNvSpPr>
            <a:spLocks noGrp="1"/>
          </p:cNvSpPr>
          <p:nvPr>
            <p:ph idx="1"/>
          </p:nvPr>
        </p:nvSpPr>
        <p:spPr>
          <a:xfrm>
            <a:off x="1587500" y="1111348"/>
            <a:ext cx="8978900" cy="5238652"/>
          </a:xfrm>
        </p:spPr>
        <p:txBody>
          <a:bodyPr>
            <a:normAutofit fontScale="92500"/>
          </a:bodyPr>
          <a:lstStyle/>
          <a:p>
            <a:pPr marL="0" indent="0">
              <a:buNone/>
            </a:pPr>
            <a:r>
              <a:rPr lang="he-IL" dirty="0"/>
              <a:t>1. הגדרה מדויקת ככל האפשר של הדילמה – מהם הערכים המתנגשים?</a:t>
            </a:r>
          </a:p>
          <a:p>
            <a:pPr marL="0" indent="0">
              <a:buNone/>
            </a:pPr>
            <a:r>
              <a:rPr lang="he-IL" dirty="0"/>
              <a:t>2. האם יש נורמות משפטיות או מנהליות הנוגעות לדילמה?</a:t>
            </a:r>
          </a:p>
          <a:p>
            <a:pPr marL="0" indent="0">
              <a:buNone/>
            </a:pPr>
            <a:r>
              <a:rPr lang="he-IL" dirty="0"/>
              <a:t>3. האם יש אדם כלשהו </a:t>
            </a:r>
            <a:r>
              <a:rPr lang="he-IL" dirty="0" err="1"/>
              <a:t>שאיתו</a:t>
            </a:r>
            <a:r>
              <a:rPr lang="he-IL" dirty="0"/>
              <a:t> ניתן להתייעץ? </a:t>
            </a:r>
          </a:p>
          <a:p>
            <a:pPr marL="0" indent="0">
              <a:buNone/>
            </a:pPr>
            <a:r>
              <a:rPr lang="he-IL" dirty="0"/>
              <a:t>4. מה היתרונות והחסרונות של כל גורם איתו ניתן להתייעץ?</a:t>
            </a:r>
          </a:p>
          <a:p>
            <a:pPr marL="0" indent="0">
              <a:buNone/>
            </a:pPr>
            <a:r>
              <a:rPr lang="he-IL" dirty="0"/>
              <a:t>5. זיהוי חלופות לפעולה העומדות בפני העובד (מה אני רוצה?</a:t>
            </a:r>
            <a:r>
              <a:rPr lang="en-US" dirty="0"/>
              <a:t> </a:t>
            </a:r>
            <a:r>
              <a:rPr lang="he-IL" dirty="0"/>
              <a:t>מה ראוי שאעשה?)</a:t>
            </a:r>
          </a:p>
          <a:p>
            <a:pPr marL="0" indent="0">
              <a:buNone/>
            </a:pPr>
            <a:r>
              <a:rPr lang="he-IL" dirty="0"/>
              <a:t>6. מהם היתרונות והחסרונות של כל חלופת פעולה? (בחינת השפעה על כל הנוגעים בדבר; השפעה לטווח קצר ולטווח ארוך; האם נאמרת האמת; האם לא מושמט מידע בעל חשיבות; האם החלופה שומרת על ערך השוויון)</a:t>
            </a:r>
          </a:p>
          <a:p>
            <a:pPr marL="0" indent="0">
              <a:buNone/>
            </a:pPr>
            <a:r>
              <a:rPr lang="he-IL" dirty="0"/>
              <a:t>7. בחירת אופן הפעולה האפקטיבי ביותר מבחינת העובד -  שאיפה למקסימום שמירה על רמה אתית ראויה ומינימום נזק אישי</a:t>
            </a:r>
          </a:p>
          <a:p>
            <a:pPr marL="0" indent="0">
              <a:buNone/>
            </a:pPr>
            <a:r>
              <a:rPr lang="he-IL" dirty="0"/>
              <a:t>8. מבחני עזר - איך ארגיש אם דרך פעולתי תופיע בתקשורת?</a:t>
            </a:r>
            <a:r>
              <a:rPr lang="en-US" dirty="0"/>
              <a:t> </a:t>
            </a:r>
            <a:r>
              <a:rPr lang="he-IL" dirty="0"/>
              <a:t>איך אשן בלילה?</a:t>
            </a:r>
          </a:p>
          <a:p>
            <a:endParaRPr lang="he-IL" dirty="0"/>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19</a:t>
            </a:fld>
            <a:endParaRPr lang="he-IL">
              <a:solidFill>
                <a:srgbClr val="04617B">
                  <a:shade val="90000"/>
                </a:srgbClr>
              </a:solidFill>
            </a:endParaRPr>
          </a:p>
        </p:txBody>
      </p:sp>
    </p:spTree>
    <p:extLst>
      <p:ext uri="{BB962C8B-B14F-4D97-AF65-F5344CB8AC3E}">
        <p14:creationId xmlns:p14="http://schemas.microsoft.com/office/powerpoint/2010/main" val="390729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a:bodyPr>
          <a:lstStyle/>
          <a:p>
            <a:pPr marL="0" indent="0" algn="ctr">
              <a:buNone/>
            </a:pPr>
            <a:r>
              <a:rPr lang="he-IL" sz="8800" dirty="0"/>
              <a:t>תודה רבה!!!</a:t>
            </a:r>
          </a:p>
        </p:txBody>
      </p:sp>
      <p:sp>
        <p:nvSpPr>
          <p:cNvPr id="4" name="מציין מיקום של מספר שקופית 3"/>
          <p:cNvSpPr>
            <a:spLocks noGrp="1"/>
          </p:cNvSpPr>
          <p:nvPr>
            <p:ph type="sldNum" sz="quarter" idx="12"/>
          </p:nvPr>
        </p:nvSpPr>
        <p:spPr/>
        <p:txBody>
          <a:bodyPr/>
          <a:lstStyle/>
          <a:p>
            <a:fld id="{6544147A-0CC7-4BC9-9C36-08267300910C}" type="slidenum">
              <a:rPr lang="he-IL" smtClean="0">
                <a:solidFill>
                  <a:srgbClr val="04617B">
                    <a:shade val="90000"/>
                  </a:srgbClr>
                </a:solidFill>
              </a:rPr>
              <a:pPr/>
              <a:t>20</a:t>
            </a:fld>
            <a:endParaRPr lang="he-IL">
              <a:solidFill>
                <a:srgbClr val="04617B">
                  <a:shade val="90000"/>
                </a:srgbClr>
              </a:solidFill>
            </a:endParaRPr>
          </a:p>
        </p:txBody>
      </p:sp>
    </p:spTree>
    <p:extLst>
      <p:ext uri="{BB962C8B-B14F-4D97-AF65-F5344CB8AC3E}">
        <p14:creationId xmlns:p14="http://schemas.microsoft.com/office/powerpoint/2010/main" val="424680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זרימה">
  <a:themeElements>
    <a:clrScheme name="זרימה">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זרימה">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זרימה">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26190</TotalTime>
  <Words>1654</Words>
  <Application>Microsoft Office PowerPoint</Application>
  <PresentationFormat>מסך רחב</PresentationFormat>
  <Paragraphs>160</Paragraphs>
  <Slides>20</Slides>
  <Notes>1</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20</vt:i4>
      </vt:variant>
    </vt:vector>
  </HeadingPairs>
  <TitlesOfParts>
    <vt:vector size="28" baseType="lpstr">
      <vt:lpstr>Arial</vt:lpstr>
      <vt:lpstr>Calibri</vt:lpstr>
      <vt:lpstr>Constantia</vt:lpstr>
      <vt:lpstr>Corbel</vt:lpstr>
      <vt:lpstr>David</vt:lpstr>
      <vt:lpstr>Miriam</vt:lpstr>
      <vt:lpstr>Wingdings 2</vt:lpstr>
      <vt:lpstr>זרימה</vt:lpstr>
      <vt:lpstr>אתיקה של עובדי ציבור בכלל ואתיקה של המשרתים בארגון כליאה בפרט </vt:lpstr>
      <vt:lpstr>דמות מופת של עובד ציבור</vt:lpstr>
      <vt:lpstr>האתוס וחשיבותו</vt:lpstr>
      <vt:lpstr>מהי אתיקה?</vt:lpstr>
      <vt:lpstr>מהי דילמה אתית</vt:lpstr>
      <vt:lpstr>אתיקה מקצועית</vt:lpstr>
      <vt:lpstr>היחס בין משפט ואתיקה</vt:lpstr>
      <vt:lpstr>סיבות להיווצרות דילמות אתיות</vt:lpstr>
      <vt:lpstr>עובדים טובים סובלים מדילמות אתיות</vt:lpstr>
      <vt:lpstr>תפקידו של מנהל בית סוהר</vt:lpstr>
      <vt:lpstr>עבירות משמעת בשב"ס</vt:lpstr>
      <vt:lpstr>הערכים שנקבעו בשב"ס</vt:lpstr>
      <vt:lpstr>הערכים שנקבעו בשב"ס (המשך)</vt:lpstr>
      <vt:lpstr>הערכים שנקבעו בשב"ס (המשך)</vt:lpstr>
      <vt:lpstr>הערכים שנקבעו בשב"ס (המשך)</vt:lpstr>
      <vt:lpstr>הייחודיות שבתחומי ניהול מתקן כליאה</vt:lpstr>
      <vt:lpstr>הייחודיות שבתחומי ניהול מתקן כליאה (המשך)</vt:lpstr>
      <vt:lpstr>הייחודיות שבתחומי ניהול מתקן כליאה(המשך)</vt:lpstr>
      <vt:lpstr>          מודל להתמודדות אישית עם דילמה אתית </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Mike Blass</dc:creator>
  <cp:lastModifiedBy>Mike Blass</cp:lastModifiedBy>
  <cp:revision>74</cp:revision>
  <dcterms:created xsi:type="dcterms:W3CDTF">2015-02-21T10:41:14Z</dcterms:created>
  <dcterms:modified xsi:type="dcterms:W3CDTF">2019-07-10T07:10:01Z</dcterms:modified>
</cp:coreProperties>
</file>